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78" r:id="rId2"/>
    <p:sldId id="267" r:id="rId3"/>
    <p:sldId id="260" r:id="rId4"/>
    <p:sldId id="268" r:id="rId5"/>
    <p:sldId id="258" r:id="rId6"/>
    <p:sldId id="265" r:id="rId7"/>
    <p:sldId id="276" r:id="rId8"/>
    <p:sldId id="256" r:id="rId9"/>
    <p:sldId id="270" r:id="rId10"/>
    <p:sldId id="269" r:id="rId11"/>
    <p:sldId id="261" r:id="rId12"/>
    <p:sldId id="271" r:id="rId13"/>
    <p:sldId id="273" r:id="rId14"/>
    <p:sldId id="274" r:id="rId15"/>
    <p:sldId id="272" r:id="rId16"/>
    <p:sldId id="277" r:id="rId17"/>
  </p:sldIdLst>
  <p:sldSz cx="6480175" cy="8999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196CE8-6864-DB46-B525-912FBD84DA79}">
          <p14:sldIdLst>
            <p14:sldId id="278"/>
            <p14:sldId id="267"/>
            <p14:sldId id="260"/>
            <p14:sldId id="268"/>
            <p14:sldId id="258"/>
            <p14:sldId id="265"/>
            <p14:sldId id="276"/>
          </p14:sldIdLst>
        </p14:section>
        <p14:section name="Supplementary figures" id="{8313A98D-536F-7641-8D90-772F90C80D97}">
          <p14:sldIdLst>
            <p14:sldId id="256"/>
            <p14:sldId id="270"/>
            <p14:sldId id="269"/>
            <p14:sldId id="261"/>
            <p14:sldId id="271"/>
            <p14:sldId id="273"/>
            <p14:sldId id="274"/>
            <p14:sldId id="272"/>
            <p14:sldId id="277"/>
          </p14:sldIdLst>
        </p14:section>
      </p14:sectionLst>
    </p:ext>
    <p:ext uri="{EFAFB233-063F-42B5-8137-9DF3F51BA10A}">
      <p15:sldGuideLst xmlns:p15="http://schemas.microsoft.com/office/powerpoint/2012/main">
        <p15:guide id="1" orient="horz" pos="2834" userDrawn="1">
          <p15:clr>
            <a:srgbClr val="A4A3A4"/>
          </p15:clr>
        </p15:guide>
        <p15:guide id="2" pos="204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009EE2-8845-77D6-2326-A399703C932F}" name="Ákos T. Kovács" initials="ÁK" userId="S::akosk@dtu.dk::9d4187d7-caf4-463a-a3ef-3b5d6523901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2"/>
  </p:normalViewPr>
  <p:slideViewPr>
    <p:cSldViewPr snapToGrid="0">
      <p:cViewPr varScale="1">
        <p:scale>
          <a:sx n="90" d="100"/>
          <a:sy n="90" d="100"/>
        </p:scale>
        <p:origin x="200" y="368"/>
      </p:cViewPr>
      <p:guideLst>
        <p:guide orient="horz" pos="2834"/>
        <p:guide pos="20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BC9B3-1632-BF47-AE30-7CFC3CED009C}" type="datetimeFigureOut">
              <a:rPr lang="en-DK" smtClean="0"/>
              <a:t>12/17/24</a:t>
            </a:fld>
            <a:endParaRPr lang="en-DK"/>
          </a:p>
        </p:txBody>
      </p:sp>
      <p:sp>
        <p:nvSpPr>
          <p:cNvPr id="4" name="Slide Image Placeholder 3"/>
          <p:cNvSpPr>
            <a:spLocks noGrp="1" noRot="1" noChangeAspect="1"/>
          </p:cNvSpPr>
          <p:nvPr>
            <p:ph type="sldImg" idx="2"/>
          </p:nvPr>
        </p:nvSpPr>
        <p:spPr>
          <a:xfrm>
            <a:off x="2317750" y="1143000"/>
            <a:ext cx="22225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105121-1EBD-A84C-B18A-75DAE3A53C4C}" type="slidenum">
              <a:rPr lang="en-DK" smtClean="0"/>
              <a:t>‹#›</a:t>
            </a:fld>
            <a:endParaRPr lang="en-DK"/>
          </a:p>
        </p:txBody>
      </p:sp>
    </p:spTree>
    <p:extLst>
      <p:ext uri="{BB962C8B-B14F-4D97-AF65-F5344CB8AC3E}">
        <p14:creationId xmlns:p14="http://schemas.microsoft.com/office/powerpoint/2010/main" val="387166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ED105121-1EBD-A84C-B18A-75DAE3A53C4C}" type="slidenum">
              <a:rPr lang="en-DK" smtClean="0"/>
              <a:t>8</a:t>
            </a:fld>
            <a:endParaRPr lang="en-DK"/>
          </a:p>
        </p:txBody>
      </p:sp>
    </p:spTree>
    <p:extLst>
      <p:ext uri="{BB962C8B-B14F-4D97-AF65-F5344CB8AC3E}">
        <p14:creationId xmlns:p14="http://schemas.microsoft.com/office/powerpoint/2010/main" val="1852539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6013" y="1472842"/>
            <a:ext cx="5508149" cy="3133172"/>
          </a:xfrm>
        </p:spPr>
        <p:txBody>
          <a:bodyPr anchor="b"/>
          <a:lstStyle>
            <a:lvl1pPr algn="ctr">
              <a:defRPr sz="4252"/>
            </a:lvl1pPr>
          </a:lstStyle>
          <a:p>
            <a:r>
              <a:rPr lang="en-GB"/>
              <a:t>Click to edit Master title style</a:t>
            </a:r>
            <a:endParaRPr lang="en-US"/>
          </a:p>
        </p:txBody>
      </p:sp>
      <p:sp>
        <p:nvSpPr>
          <p:cNvPr id="3" name="Subtitle 2"/>
          <p:cNvSpPr>
            <a:spLocks noGrp="1"/>
          </p:cNvSpPr>
          <p:nvPr>
            <p:ph type="subTitle" idx="1"/>
          </p:nvPr>
        </p:nvSpPr>
        <p:spPr>
          <a:xfrm>
            <a:off x="810022" y="4726842"/>
            <a:ext cx="4860131" cy="2172804"/>
          </a:xfrm>
        </p:spPr>
        <p:txBody>
          <a:bodyPr/>
          <a:lstStyle>
            <a:lvl1pPr marL="0" indent="0" algn="ctr">
              <a:buNone/>
              <a:defRPr sz="1701"/>
            </a:lvl1pPr>
            <a:lvl2pPr marL="324018" indent="0" algn="ctr">
              <a:buNone/>
              <a:defRPr sz="1417"/>
            </a:lvl2pPr>
            <a:lvl3pPr marL="648035" indent="0" algn="ctr">
              <a:buNone/>
              <a:defRPr sz="1276"/>
            </a:lvl3pPr>
            <a:lvl4pPr marL="972053" indent="0" algn="ctr">
              <a:buNone/>
              <a:defRPr sz="1134"/>
            </a:lvl4pPr>
            <a:lvl5pPr marL="1296071" indent="0" algn="ctr">
              <a:buNone/>
              <a:defRPr sz="1134"/>
            </a:lvl5pPr>
            <a:lvl6pPr marL="1620088" indent="0" algn="ctr">
              <a:buNone/>
              <a:defRPr sz="1134"/>
            </a:lvl6pPr>
            <a:lvl7pPr marL="1944106" indent="0" algn="ctr">
              <a:buNone/>
              <a:defRPr sz="1134"/>
            </a:lvl7pPr>
            <a:lvl8pPr marL="2268123" indent="0" algn="ctr">
              <a:buNone/>
              <a:defRPr sz="1134"/>
            </a:lvl8pPr>
            <a:lvl9pPr marL="2592141" indent="0" algn="ctr">
              <a:buNone/>
              <a:defRPr sz="1134"/>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4EDC657-1024-AC42-9167-FA11991AAB5B}" type="datetimeFigureOut">
              <a:rPr lang="en-DK" smtClean="0"/>
              <a:t>12/17/24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16247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4EDC657-1024-AC42-9167-FA11991AAB5B}" type="datetimeFigureOut">
              <a:rPr lang="en-DK" smtClean="0"/>
              <a:t>12/17/24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200148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637375" y="479142"/>
            <a:ext cx="1397288" cy="7626692"/>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45512" y="479142"/>
            <a:ext cx="4110861" cy="762669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4EDC657-1024-AC42-9167-FA11991AAB5B}" type="datetimeFigureOut">
              <a:rPr lang="en-DK" smtClean="0"/>
              <a:t>12/17/24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230087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4EDC657-1024-AC42-9167-FA11991AAB5B}" type="datetimeFigureOut">
              <a:rPr lang="en-DK" smtClean="0"/>
              <a:t>12/17/24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3136069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2137" y="2243638"/>
            <a:ext cx="5589151" cy="3743557"/>
          </a:xfrm>
        </p:spPr>
        <p:txBody>
          <a:bodyPr anchor="b"/>
          <a:lstStyle>
            <a:lvl1pPr>
              <a:defRPr sz="4252"/>
            </a:lvl1pPr>
          </a:lstStyle>
          <a:p>
            <a:r>
              <a:rPr lang="en-GB"/>
              <a:t>Click to edit Master title style</a:t>
            </a:r>
            <a:endParaRPr lang="en-US"/>
          </a:p>
        </p:txBody>
      </p:sp>
      <p:sp>
        <p:nvSpPr>
          <p:cNvPr id="3" name="Text Placeholder 2"/>
          <p:cNvSpPr>
            <a:spLocks noGrp="1"/>
          </p:cNvSpPr>
          <p:nvPr>
            <p:ph type="body" idx="1"/>
          </p:nvPr>
        </p:nvSpPr>
        <p:spPr>
          <a:xfrm>
            <a:off x="442137" y="6022610"/>
            <a:ext cx="5589151" cy="1968648"/>
          </a:xfrm>
        </p:spPr>
        <p:txBody>
          <a:bodyPr/>
          <a:lstStyle>
            <a:lvl1pPr marL="0" indent="0">
              <a:buNone/>
              <a:defRPr sz="1701">
                <a:solidFill>
                  <a:schemeClr val="tx1"/>
                </a:solidFill>
              </a:defRPr>
            </a:lvl1pPr>
            <a:lvl2pPr marL="324018" indent="0">
              <a:buNone/>
              <a:defRPr sz="1417">
                <a:solidFill>
                  <a:schemeClr val="tx1">
                    <a:tint val="75000"/>
                  </a:schemeClr>
                </a:solidFill>
              </a:defRPr>
            </a:lvl2pPr>
            <a:lvl3pPr marL="648035" indent="0">
              <a:buNone/>
              <a:defRPr sz="1276">
                <a:solidFill>
                  <a:schemeClr val="tx1">
                    <a:tint val="75000"/>
                  </a:schemeClr>
                </a:solidFill>
              </a:defRPr>
            </a:lvl3pPr>
            <a:lvl4pPr marL="972053" indent="0">
              <a:buNone/>
              <a:defRPr sz="1134">
                <a:solidFill>
                  <a:schemeClr val="tx1">
                    <a:tint val="75000"/>
                  </a:schemeClr>
                </a:solidFill>
              </a:defRPr>
            </a:lvl4pPr>
            <a:lvl5pPr marL="1296071" indent="0">
              <a:buNone/>
              <a:defRPr sz="1134">
                <a:solidFill>
                  <a:schemeClr val="tx1">
                    <a:tint val="75000"/>
                  </a:schemeClr>
                </a:solidFill>
              </a:defRPr>
            </a:lvl5pPr>
            <a:lvl6pPr marL="1620088" indent="0">
              <a:buNone/>
              <a:defRPr sz="1134">
                <a:solidFill>
                  <a:schemeClr val="tx1">
                    <a:tint val="75000"/>
                  </a:schemeClr>
                </a:solidFill>
              </a:defRPr>
            </a:lvl6pPr>
            <a:lvl7pPr marL="1944106" indent="0">
              <a:buNone/>
              <a:defRPr sz="1134">
                <a:solidFill>
                  <a:schemeClr val="tx1">
                    <a:tint val="75000"/>
                  </a:schemeClr>
                </a:solidFill>
              </a:defRPr>
            </a:lvl7pPr>
            <a:lvl8pPr marL="2268123" indent="0">
              <a:buNone/>
              <a:defRPr sz="1134">
                <a:solidFill>
                  <a:schemeClr val="tx1">
                    <a:tint val="75000"/>
                  </a:schemeClr>
                </a:solidFill>
              </a:defRPr>
            </a:lvl8pPr>
            <a:lvl9pPr marL="2592141" indent="0">
              <a:buNone/>
              <a:defRPr sz="1134">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4EDC657-1024-AC42-9167-FA11991AAB5B}" type="datetimeFigureOut">
              <a:rPr lang="en-DK" smtClean="0"/>
              <a:t>12/17/24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126838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45512" y="2395710"/>
            <a:ext cx="2754074" cy="57101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3280589" y="2395710"/>
            <a:ext cx="2754074" cy="57101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4EDC657-1024-AC42-9167-FA11991AAB5B}" type="datetimeFigureOut">
              <a:rPr lang="en-DK" smtClean="0"/>
              <a:t>12/17/24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16606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6356" y="479144"/>
            <a:ext cx="5589151" cy="1739495"/>
          </a:xfrm>
        </p:spPr>
        <p:txBody>
          <a:bodyPr/>
          <a:lstStyle/>
          <a:p>
            <a:r>
              <a:rPr lang="en-GB"/>
              <a:t>Click to edit Master title style</a:t>
            </a:r>
            <a:endParaRPr lang="en-US"/>
          </a:p>
        </p:txBody>
      </p:sp>
      <p:sp>
        <p:nvSpPr>
          <p:cNvPr id="3" name="Text Placeholder 2"/>
          <p:cNvSpPr>
            <a:spLocks noGrp="1"/>
          </p:cNvSpPr>
          <p:nvPr>
            <p:ph type="body" idx="1"/>
          </p:nvPr>
        </p:nvSpPr>
        <p:spPr>
          <a:xfrm>
            <a:off x="446357" y="2206137"/>
            <a:ext cx="2741417" cy="1081194"/>
          </a:xfrm>
        </p:spPr>
        <p:txBody>
          <a:bodyPr anchor="b"/>
          <a:lstStyle>
            <a:lvl1pPr marL="0" indent="0">
              <a:buNone/>
              <a:defRPr sz="1701" b="1"/>
            </a:lvl1pPr>
            <a:lvl2pPr marL="324018" indent="0">
              <a:buNone/>
              <a:defRPr sz="1417" b="1"/>
            </a:lvl2pPr>
            <a:lvl3pPr marL="648035" indent="0">
              <a:buNone/>
              <a:defRPr sz="1276" b="1"/>
            </a:lvl3pPr>
            <a:lvl4pPr marL="972053" indent="0">
              <a:buNone/>
              <a:defRPr sz="1134" b="1"/>
            </a:lvl4pPr>
            <a:lvl5pPr marL="1296071" indent="0">
              <a:buNone/>
              <a:defRPr sz="1134" b="1"/>
            </a:lvl5pPr>
            <a:lvl6pPr marL="1620088" indent="0">
              <a:buNone/>
              <a:defRPr sz="1134" b="1"/>
            </a:lvl6pPr>
            <a:lvl7pPr marL="1944106" indent="0">
              <a:buNone/>
              <a:defRPr sz="1134" b="1"/>
            </a:lvl7pPr>
            <a:lvl8pPr marL="2268123" indent="0">
              <a:buNone/>
              <a:defRPr sz="1134" b="1"/>
            </a:lvl8pPr>
            <a:lvl9pPr marL="2592141" indent="0">
              <a:buNone/>
              <a:defRPr sz="1134" b="1"/>
            </a:lvl9pPr>
          </a:lstStyle>
          <a:p>
            <a:pPr lvl="0"/>
            <a:r>
              <a:rPr lang="en-GB"/>
              <a:t>Click to edit Master text styles</a:t>
            </a:r>
          </a:p>
        </p:txBody>
      </p:sp>
      <p:sp>
        <p:nvSpPr>
          <p:cNvPr id="4" name="Content Placeholder 3"/>
          <p:cNvSpPr>
            <a:spLocks noGrp="1"/>
          </p:cNvSpPr>
          <p:nvPr>
            <p:ph sz="half" idx="2"/>
          </p:nvPr>
        </p:nvSpPr>
        <p:spPr>
          <a:xfrm>
            <a:off x="446357" y="3287331"/>
            <a:ext cx="2741417" cy="4835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3280589" y="2206137"/>
            <a:ext cx="2754918" cy="1081194"/>
          </a:xfrm>
        </p:spPr>
        <p:txBody>
          <a:bodyPr anchor="b"/>
          <a:lstStyle>
            <a:lvl1pPr marL="0" indent="0">
              <a:buNone/>
              <a:defRPr sz="1701" b="1"/>
            </a:lvl1pPr>
            <a:lvl2pPr marL="324018" indent="0">
              <a:buNone/>
              <a:defRPr sz="1417" b="1"/>
            </a:lvl2pPr>
            <a:lvl3pPr marL="648035" indent="0">
              <a:buNone/>
              <a:defRPr sz="1276" b="1"/>
            </a:lvl3pPr>
            <a:lvl4pPr marL="972053" indent="0">
              <a:buNone/>
              <a:defRPr sz="1134" b="1"/>
            </a:lvl4pPr>
            <a:lvl5pPr marL="1296071" indent="0">
              <a:buNone/>
              <a:defRPr sz="1134" b="1"/>
            </a:lvl5pPr>
            <a:lvl6pPr marL="1620088" indent="0">
              <a:buNone/>
              <a:defRPr sz="1134" b="1"/>
            </a:lvl6pPr>
            <a:lvl7pPr marL="1944106" indent="0">
              <a:buNone/>
              <a:defRPr sz="1134" b="1"/>
            </a:lvl7pPr>
            <a:lvl8pPr marL="2268123" indent="0">
              <a:buNone/>
              <a:defRPr sz="1134" b="1"/>
            </a:lvl8pPr>
            <a:lvl9pPr marL="2592141" indent="0">
              <a:buNone/>
              <a:defRPr sz="1134" b="1"/>
            </a:lvl9pPr>
          </a:lstStyle>
          <a:p>
            <a:pPr lvl="0"/>
            <a:r>
              <a:rPr lang="en-GB"/>
              <a:t>Click to edit Master text styles</a:t>
            </a:r>
          </a:p>
        </p:txBody>
      </p:sp>
      <p:sp>
        <p:nvSpPr>
          <p:cNvPr id="6" name="Content Placeholder 5"/>
          <p:cNvSpPr>
            <a:spLocks noGrp="1"/>
          </p:cNvSpPr>
          <p:nvPr>
            <p:ph sz="quarter" idx="4"/>
          </p:nvPr>
        </p:nvSpPr>
        <p:spPr>
          <a:xfrm>
            <a:off x="3280589" y="3287331"/>
            <a:ext cx="2754918" cy="483516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4EDC657-1024-AC42-9167-FA11991AAB5B}" type="datetimeFigureOut">
              <a:rPr lang="en-DK" smtClean="0"/>
              <a:t>12/17/24</a:t>
            </a:fld>
            <a:endParaRPr lang="en-DK"/>
          </a:p>
        </p:txBody>
      </p:sp>
      <p:sp>
        <p:nvSpPr>
          <p:cNvPr id="8" name="Footer Placeholder 7"/>
          <p:cNvSpPr>
            <a:spLocks noGrp="1"/>
          </p:cNvSpPr>
          <p:nvPr>
            <p:ph type="ftr" sz="quarter" idx="11"/>
          </p:nvPr>
        </p:nvSpPr>
        <p:spPr/>
        <p:txBody>
          <a:bodyPr/>
          <a:lstStyle/>
          <a:p>
            <a:endParaRPr lang="en-DK"/>
          </a:p>
        </p:txBody>
      </p:sp>
      <p:sp>
        <p:nvSpPr>
          <p:cNvPr id="9" name="Slide Number Placeholder 8"/>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74011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4EDC657-1024-AC42-9167-FA11991AAB5B}" type="datetimeFigureOut">
              <a:rPr lang="en-DK" smtClean="0"/>
              <a:t>12/17/24</a:t>
            </a:fld>
            <a:endParaRPr lang="en-DK"/>
          </a:p>
        </p:txBody>
      </p:sp>
      <p:sp>
        <p:nvSpPr>
          <p:cNvPr id="4" name="Footer Placeholder 3"/>
          <p:cNvSpPr>
            <a:spLocks noGrp="1"/>
          </p:cNvSpPr>
          <p:nvPr>
            <p:ph type="ftr" sz="quarter" idx="11"/>
          </p:nvPr>
        </p:nvSpPr>
        <p:spPr/>
        <p:txBody>
          <a:bodyPr/>
          <a:lstStyle/>
          <a:p>
            <a:endParaRPr lang="en-DK"/>
          </a:p>
        </p:txBody>
      </p:sp>
      <p:sp>
        <p:nvSpPr>
          <p:cNvPr id="5" name="Slide Number Placeholder 4"/>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08686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EDC657-1024-AC42-9167-FA11991AAB5B}" type="datetimeFigureOut">
              <a:rPr lang="en-DK" smtClean="0"/>
              <a:t>12/17/24</a:t>
            </a:fld>
            <a:endParaRPr lang="en-DK"/>
          </a:p>
        </p:txBody>
      </p:sp>
      <p:sp>
        <p:nvSpPr>
          <p:cNvPr id="3" name="Footer Placeholder 2"/>
          <p:cNvSpPr>
            <a:spLocks noGrp="1"/>
          </p:cNvSpPr>
          <p:nvPr>
            <p:ph type="ftr" sz="quarter" idx="11"/>
          </p:nvPr>
        </p:nvSpPr>
        <p:spPr/>
        <p:txBody>
          <a:bodyPr/>
          <a:lstStyle/>
          <a:p>
            <a:endParaRPr lang="en-DK"/>
          </a:p>
        </p:txBody>
      </p:sp>
      <p:sp>
        <p:nvSpPr>
          <p:cNvPr id="4" name="Slide Number Placeholder 3"/>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2268354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6356" y="599969"/>
            <a:ext cx="2090025" cy="2099892"/>
          </a:xfrm>
        </p:spPr>
        <p:txBody>
          <a:bodyPr anchor="b"/>
          <a:lstStyle>
            <a:lvl1pPr>
              <a:defRPr sz="2268"/>
            </a:lvl1pPr>
          </a:lstStyle>
          <a:p>
            <a:r>
              <a:rPr lang="en-GB"/>
              <a:t>Click to edit Master title style</a:t>
            </a:r>
            <a:endParaRPr lang="en-US"/>
          </a:p>
        </p:txBody>
      </p:sp>
      <p:sp>
        <p:nvSpPr>
          <p:cNvPr id="3" name="Content Placeholder 2"/>
          <p:cNvSpPr>
            <a:spLocks noGrp="1"/>
          </p:cNvSpPr>
          <p:nvPr>
            <p:ph idx="1"/>
          </p:nvPr>
        </p:nvSpPr>
        <p:spPr>
          <a:xfrm>
            <a:off x="2754918" y="1295769"/>
            <a:ext cx="3280589" cy="6395505"/>
          </a:xfrm>
        </p:spPr>
        <p:txBody>
          <a:bodyPr/>
          <a:lstStyle>
            <a:lvl1pPr>
              <a:defRPr sz="2268"/>
            </a:lvl1pPr>
            <a:lvl2pPr>
              <a:defRPr sz="1984"/>
            </a:lvl2pPr>
            <a:lvl3pPr>
              <a:defRPr sz="1701"/>
            </a:lvl3pPr>
            <a:lvl4pPr>
              <a:defRPr sz="1417"/>
            </a:lvl4pPr>
            <a:lvl5pPr>
              <a:defRPr sz="1417"/>
            </a:lvl5pPr>
            <a:lvl6pPr>
              <a:defRPr sz="1417"/>
            </a:lvl6pPr>
            <a:lvl7pPr>
              <a:defRPr sz="1417"/>
            </a:lvl7pPr>
            <a:lvl8pPr>
              <a:defRPr sz="1417"/>
            </a:lvl8pPr>
            <a:lvl9pPr>
              <a:defRPr sz="141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46356" y="2699862"/>
            <a:ext cx="2090025" cy="5001827"/>
          </a:xfrm>
        </p:spPr>
        <p:txBody>
          <a:bodyPr/>
          <a:lstStyle>
            <a:lvl1pPr marL="0" indent="0">
              <a:buNone/>
              <a:defRPr sz="1134"/>
            </a:lvl1pPr>
            <a:lvl2pPr marL="324018" indent="0">
              <a:buNone/>
              <a:defRPr sz="992"/>
            </a:lvl2pPr>
            <a:lvl3pPr marL="648035" indent="0">
              <a:buNone/>
              <a:defRPr sz="850"/>
            </a:lvl3pPr>
            <a:lvl4pPr marL="972053" indent="0">
              <a:buNone/>
              <a:defRPr sz="709"/>
            </a:lvl4pPr>
            <a:lvl5pPr marL="1296071" indent="0">
              <a:buNone/>
              <a:defRPr sz="709"/>
            </a:lvl5pPr>
            <a:lvl6pPr marL="1620088" indent="0">
              <a:buNone/>
              <a:defRPr sz="709"/>
            </a:lvl6pPr>
            <a:lvl7pPr marL="1944106" indent="0">
              <a:buNone/>
              <a:defRPr sz="709"/>
            </a:lvl7pPr>
            <a:lvl8pPr marL="2268123" indent="0">
              <a:buNone/>
              <a:defRPr sz="709"/>
            </a:lvl8pPr>
            <a:lvl9pPr marL="2592141" indent="0">
              <a:buNone/>
              <a:defRPr sz="709"/>
            </a:lvl9pPr>
          </a:lstStyle>
          <a:p>
            <a:pPr lvl="0"/>
            <a:r>
              <a:rPr lang="en-GB"/>
              <a:t>Click to edit Master text styles</a:t>
            </a:r>
          </a:p>
        </p:txBody>
      </p:sp>
      <p:sp>
        <p:nvSpPr>
          <p:cNvPr id="5" name="Date Placeholder 4"/>
          <p:cNvSpPr>
            <a:spLocks noGrp="1"/>
          </p:cNvSpPr>
          <p:nvPr>
            <p:ph type="dt" sz="half" idx="10"/>
          </p:nvPr>
        </p:nvSpPr>
        <p:spPr/>
        <p:txBody>
          <a:bodyPr/>
          <a:lstStyle/>
          <a:p>
            <a:fld id="{44EDC657-1024-AC42-9167-FA11991AAB5B}" type="datetimeFigureOut">
              <a:rPr lang="en-DK" smtClean="0"/>
              <a:t>12/17/24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1455664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6356" y="599969"/>
            <a:ext cx="2090025" cy="2099892"/>
          </a:xfrm>
        </p:spPr>
        <p:txBody>
          <a:bodyPr anchor="b"/>
          <a:lstStyle>
            <a:lvl1pPr>
              <a:defRPr sz="2268"/>
            </a:lvl1pPr>
          </a:lstStyle>
          <a:p>
            <a:r>
              <a:rPr lang="en-GB"/>
              <a:t>Click to edit Master title style</a:t>
            </a:r>
            <a:endParaRPr lang="en-US"/>
          </a:p>
        </p:txBody>
      </p:sp>
      <p:sp>
        <p:nvSpPr>
          <p:cNvPr id="3" name="Picture Placeholder 2"/>
          <p:cNvSpPr>
            <a:spLocks noGrp="1" noChangeAspect="1"/>
          </p:cNvSpPr>
          <p:nvPr>
            <p:ph type="pic" idx="1"/>
          </p:nvPr>
        </p:nvSpPr>
        <p:spPr>
          <a:xfrm>
            <a:off x="2754918" y="1295769"/>
            <a:ext cx="3280589" cy="6395505"/>
          </a:xfrm>
        </p:spPr>
        <p:txBody>
          <a:bodyPr anchor="t"/>
          <a:lstStyle>
            <a:lvl1pPr marL="0" indent="0">
              <a:buNone/>
              <a:defRPr sz="2268"/>
            </a:lvl1pPr>
            <a:lvl2pPr marL="324018" indent="0">
              <a:buNone/>
              <a:defRPr sz="1984"/>
            </a:lvl2pPr>
            <a:lvl3pPr marL="648035" indent="0">
              <a:buNone/>
              <a:defRPr sz="1701"/>
            </a:lvl3pPr>
            <a:lvl4pPr marL="972053" indent="0">
              <a:buNone/>
              <a:defRPr sz="1417"/>
            </a:lvl4pPr>
            <a:lvl5pPr marL="1296071" indent="0">
              <a:buNone/>
              <a:defRPr sz="1417"/>
            </a:lvl5pPr>
            <a:lvl6pPr marL="1620088" indent="0">
              <a:buNone/>
              <a:defRPr sz="1417"/>
            </a:lvl6pPr>
            <a:lvl7pPr marL="1944106" indent="0">
              <a:buNone/>
              <a:defRPr sz="1417"/>
            </a:lvl7pPr>
            <a:lvl8pPr marL="2268123" indent="0">
              <a:buNone/>
              <a:defRPr sz="1417"/>
            </a:lvl8pPr>
            <a:lvl9pPr marL="2592141" indent="0">
              <a:buNone/>
              <a:defRPr sz="1417"/>
            </a:lvl9pPr>
          </a:lstStyle>
          <a:p>
            <a:r>
              <a:rPr lang="en-GB"/>
              <a:t>Click icon to add picture</a:t>
            </a:r>
            <a:endParaRPr lang="en-US"/>
          </a:p>
        </p:txBody>
      </p:sp>
      <p:sp>
        <p:nvSpPr>
          <p:cNvPr id="4" name="Text Placeholder 3"/>
          <p:cNvSpPr>
            <a:spLocks noGrp="1"/>
          </p:cNvSpPr>
          <p:nvPr>
            <p:ph type="body" sz="half" idx="2"/>
          </p:nvPr>
        </p:nvSpPr>
        <p:spPr>
          <a:xfrm>
            <a:off x="446356" y="2699862"/>
            <a:ext cx="2090025" cy="5001827"/>
          </a:xfrm>
        </p:spPr>
        <p:txBody>
          <a:bodyPr/>
          <a:lstStyle>
            <a:lvl1pPr marL="0" indent="0">
              <a:buNone/>
              <a:defRPr sz="1134"/>
            </a:lvl1pPr>
            <a:lvl2pPr marL="324018" indent="0">
              <a:buNone/>
              <a:defRPr sz="992"/>
            </a:lvl2pPr>
            <a:lvl3pPr marL="648035" indent="0">
              <a:buNone/>
              <a:defRPr sz="850"/>
            </a:lvl3pPr>
            <a:lvl4pPr marL="972053" indent="0">
              <a:buNone/>
              <a:defRPr sz="709"/>
            </a:lvl4pPr>
            <a:lvl5pPr marL="1296071" indent="0">
              <a:buNone/>
              <a:defRPr sz="709"/>
            </a:lvl5pPr>
            <a:lvl6pPr marL="1620088" indent="0">
              <a:buNone/>
              <a:defRPr sz="709"/>
            </a:lvl6pPr>
            <a:lvl7pPr marL="1944106" indent="0">
              <a:buNone/>
              <a:defRPr sz="709"/>
            </a:lvl7pPr>
            <a:lvl8pPr marL="2268123" indent="0">
              <a:buNone/>
              <a:defRPr sz="709"/>
            </a:lvl8pPr>
            <a:lvl9pPr marL="2592141" indent="0">
              <a:buNone/>
              <a:defRPr sz="709"/>
            </a:lvl9pPr>
          </a:lstStyle>
          <a:p>
            <a:pPr lvl="0"/>
            <a:r>
              <a:rPr lang="en-GB"/>
              <a:t>Click to edit Master text styles</a:t>
            </a:r>
          </a:p>
        </p:txBody>
      </p:sp>
      <p:sp>
        <p:nvSpPr>
          <p:cNvPr id="5" name="Date Placeholder 4"/>
          <p:cNvSpPr>
            <a:spLocks noGrp="1"/>
          </p:cNvSpPr>
          <p:nvPr>
            <p:ph type="dt" sz="half" idx="10"/>
          </p:nvPr>
        </p:nvSpPr>
        <p:spPr/>
        <p:txBody>
          <a:bodyPr/>
          <a:lstStyle/>
          <a:p>
            <a:fld id="{44EDC657-1024-AC42-9167-FA11991AAB5B}" type="datetimeFigureOut">
              <a:rPr lang="en-DK" smtClean="0"/>
              <a:t>12/17/24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1F9C640F-C609-B94A-8863-E982EA69C54C}" type="slidenum">
              <a:rPr lang="en-DK" smtClean="0"/>
              <a:t>‹#›</a:t>
            </a:fld>
            <a:endParaRPr lang="en-DK"/>
          </a:p>
        </p:txBody>
      </p:sp>
    </p:spTree>
    <p:extLst>
      <p:ext uri="{BB962C8B-B14F-4D97-AF65-F5344CB8AC3E}">
        <p14:creationId xmlns:p14="http://schemas.microsoft.com/office/powerpoint/2010/main" val="2466106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5512" y="479144"/>
            <a:ext cx="5589151" cy="1739495"/>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45512" y="2395710"/>
            <a:ext cx="5589151" cy="571012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45512" y="8341240"/>
            <a:ext cx="1458039" cy="479142"/>
          </a:xfrm>
          <a:prstGeom prst="rect">
            <a:avLst/>
          </a:prstGeom>
        </p:spPr>
        <p:txBody>
          <a:bodyPr vert="horz" lIns="91440" tIns="45720" rIns="91440" bIns="45720" rtlCol="0" anchor="ctr"/>
          <a:lstStyle>
            <a:lvl1pPr algn="l">
              <a:defRPr sz="850">
                <a:solidFill>
                  <a:schemeClr val="tx1">
                    <a:tint val="75000"/>
                  </a:schemeClr>
                </a:solidFill>
              </a:defRPr>
            </a:lvl1pPr>
          </a:lstStyle>
          <a:p>
            <a:fld id="{44EDC657-1024-AC42-9167-FA11991AAB5B}" type="datetimeFigureOut">
              <a:rPr lang="en-DK" smtClean="0"/>
              <a:t>12/17/24</a:t>
            </a:fld>
            <a:endParaRPr lang="en-DK"/>
          </a:p>
        </p:txBody>
      </p:sp>
      <p:sp>
        <p:nvSpPr>
          <p:cNvPr id="5" name="Footer Placeholder 4"/>
          <p:cNvSpPr>
            <a:spLocks noGrp="1"/>
          </p:cNvSpPr>
          <p:nvPr>
            <p:ph type="ftr" sz="quarter" idx="3"/>
          </p:nvPr>
        </p:nvSpPr>
        <p:spPr>
          <a:xfrm>
            <a:off x="2146558" y="8341240"/>
            <a:ext cx="2187059" cy="479142"/>
          </a:xfrm>
          <a:prstGeom prst="rect">
            <a:avLst/>
          </a:prstGeom>
        </p:spPr>
        <p:txBody>
          <a:bodyPr vert="horz" lIns="91440" tIns="45720" rIns="91440" bIns="45720" rtlCol="0" anchor="ctr"/>
          <a:lstStyle>
            <a:lvl1pPr algn="ctr">
              <a:defRPr sz="850">
                <a:solidFill>
                  <a:schemeClr val="tx1">
                    <a:tint val="75000"/>
                  </a:schemeClr>
                </a:solidFill>
              </a:defRPr>
            </a:lvl1pPr>
          </a:lstStyle>
          <a:p>
            <a:endParaRPr lang="en-DK"/>
          </a:p>
        </p:txBody>
      </p:sp>
      <p:sp>
        <p:nvSpPr>
          <p:cNvPr id="6" name="Slide Number Placeholder 5"/>
          <p:cNvSpPr>
            <a:spLocks noGrp="1"/>
          </p:cNvSpPr>
          <p:nvPr>
            <p:ph type="sldNum" sz="quarter" idx="4"/>
          </p:nvPr>
        </p:nvSpPr>
        <p:spPr>
          <a:xfrm>
            <a:off x="4576624" y="8341240"/>
            <a:ext cx="1458039" cy="479142"/>
          </a:xfrm>
          <a:prstGeom prst="rect">
            <a:avLst/>
          </a:prstGeom>
        </p:spPr>
        <p:txBody>
          <a:bodyPr vert="horz" lIns="91440" tIns="45720" rIns="91440" bIns="45720" rtlCol="0" anchor="ctr"/>
          <a:lstStyle>
            <a:lvl1pPr algn="r">
              <a:defRPr sz="850">
                <a:solidFill>
                  <a:schemeClr val="tx1">
                    <a:tint val="75000"/>
                  </a:schemeClr>
                </a:solidFill>
              </a:defRPr>
            </a:lvl1pPr>
          </a:lstStyle>
          <a:p>
            <a:fld id="{1F9C640F-C609-B94A-8863-E982EA69C54C}" type="slidenum">
              <a:rPr lang="en-DK" smtClean="0"/>
              <a:t>‹#›</a:t>
            </a:fld>
            <a:endParaRPr lang="en-DK"/>
          </a:p>
        </p:txBody>
      </p:sp>
    </p:spTree>
    <p:extLst>
      <p:ext uri="{BB962C8B-B14F-4D97-AF65-F5344CB8AC3E}">
        <p14:creationId xmlns:p14="http://schemas.microsoft.com/office/powerpoint/2010/main" val="11440652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48035" rtl="0" eaLnBrk="1" latinLnBrk="0" hangingPunct="1">
        <a:lnSpc>
          <a:spcPct val="90000"/>
        </a:lnSpc>
        <a:spcBef>
          <a:spcPct val="0"/>
        </a:spcBef>
        <a:buNone/>
        <a:defRPr sz="3118" kern="1200">
          <a:solidFill>
            <a:schemeClr val="tx1"/>
          </a:solidFill>
          <a:latin typeface="+mj-lt"/>
          <a:ea typeface="+mj-ea"/>
          <a:cs typeface="+mj-cs"/>
        </a:defRPr>
      </a:lvl1pPr>
    </p:titleStyle>
    <p:bodyStyle>
      <a:lvl1pPr marL="162009" indent="-162009" algn="l" defTabSz="648035" rtl="0" eaLnBrk="1" latinLnBrk="0" hangingPunct="1">
        <a:lnSpc>
          <a:spcPct val="90000"/>
        </a:lnSpc>
        <a:spcBef>
          <a:spcPts val="709"/>
        </a:spcBef>
        <a:buFont typeface="Arial" panose="020B0604020202020204" pitchFamily="34" charset="0"/>
        <a:buChar char="•"/>
        <a:defRPr sz="1984" kern="1200">
          <a:solidFill>
            <a:schemeClr val="tx1"/>
          </a:solidFill>
          <a:latin typeface="+mn-lt"/>
          <a:ea typeface="+mn-ea"/>
          <a:cs typeface="+mn-cs"/>
        </a:defRPr>
      </a:lvl1pPr>
      <a:lvl2pPr marL="486026" indent="-162009" algn="l" defTabSz="648035" rtl="0" eaLnBrk="1" latinLnBrk="0" hangingPunct="1">
        <a:lnSpc>
          <a:spcPct val="90000"/>
        </a:lnSpc>
        <a:spcBef>
          <a:spcPts val="354"/>
        </a:spcBef>
        <a:buFont typeface="Arial" panose="020B0604020202020204" pitchFamily="34" charset="0"/>
        <a:buChar char="•"/>
        <a:defRPr sz="1701" kern="1200">
          <a:solidFill>
            <a:schemeClr val="tx1"/>
          </a:solidFill>
          <a:latin typeface="+mn-lt"/>
          <a:ea typeface="+mn-ea"/>
          <a:cs typeface="+mn-cs"/>
        </a:defRPr>
      </a:lvl2pPr>
      <a:lvl3pPr marL="810044" indent="-162009" algn="l" defTabSz="648035" rtl="0" eaLnBrk="1" latinLnBrk="0" hangingPunct="1">
        <a:lnSpc>
          <a:spcPct val="90000"/>
        </a:lnSpc>
        <a:spcBef>
          <a:spcPts val="354"/>
        </a:spcBef>
        <a:buFont typeface="Arial" panose="020B0604020202020204" pitchFamily="34" charset="0"/>
        <a:buChar char="•"/>
        <a:defRPr sz="1417" kern="1200">
          <a:solidFill>
            <a:schemeClr val="tx1"/>
          </a:solidFill>
          <a:latin typeface="+mn-lt"/>
          <a:ea typeface="+mn-ea"/>
          <a:cs typeface="+mn-cs"/>
        </a:defRPr>
      </a:lvl3pPr>
      <a:lvl4pPr marL="1134062"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4pPr>
      <a:lvl5pPr marL="1458079"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5pPr>
      <a:lvl6pPr marL="1782097"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6pPr>
      <a:lvl7pPr marL="2106115"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7pPr>
      <a:lvl8pPr marL="2430132"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8pPr>
      <a:lvl9pPr marL="2754150"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9pPr>
    </p:bodyStyle>
    <p:otherStyle>
      <a:defPPr>
        <a:defRPr lang="en-US"/>
      </a:defPPr>
      <a:lvl1pPr marL="0" algn="l" defTabSz="648035" rtl="0" eaLnBrk="1" latinLnBrk="0" hangingPunct="1">
        <a:defRPr sz="1276" kern="1200">
          <a:solidFill>
            <a:schemeClr val="tx1"/>
          </a:solidFill>
          <a:latin typeface="+mn-lt"/>
          <a:ea typeface="+mn-ea"/>
          <a:cs typeface="+mn-cs"/>
        </a:defRPr>
      </a:lvl1pPr>
      <a:lvl2pPr marL="324018" algn="l" defTabSz="648035" rtl="0" eaLnBrk="1" latinLnBrk="0" hangingPunct="1">
        <a:defRPr sz="1276" kern="1200">
          <a:solidFill>
            <a:schemeClr val="tx1"/>
          </a:solidFill>
          <a:latin typeface="+mn-lt"/>
          <a:ea typeface="+mn-ea"/>
          <a:cs typeface="+mn-cs"/>
        </a:defRPr>
      </a:lvl2pPr>
      <a:lvl3pPr marL="648035" algn="l" defTabSz="648035" rtl="0" eaLnBrk="1" latinLnBrk="0" hangingPunct="1">
        <a:defRPr sz="1276" kern="1200">
          <a:solidFill>
            <a:schemeClr val="tx1"/>
          </a:solidFill>
          <a:latin typeface="+mn-lt"/>
          <a:ea typeface="+mn-ea"/>
          <a:cs typeface="+mn-cs"/>
        </a:defRPr>
      </a:lvl3pPr>
      <a:lvl4pPr marL="972053" algn="l" defTabSz="648035" rtl="0" eaLnBrk="1" latinLnBrk="0" hangingPunct="1">
        <a:defRPr sz="1276" kern="1200">
          <a:solidFill>
            <a:schemeClr val="tx1"/>
          </a:solidFill>
          <a:latin typeface="+mn-lt"/>
          <a:ea typeface="+mn-ea"/>
          <a:cs typeface="+mn-cs"/>
        </a:defRPr>
      </a:lvl4pPr>
      <a:lvl5pPr marL="1296071" algn="l" defTabSz="648035" rtl="0" eaLnBrk="1" latinLnBrk="0" hangingPunct="1">
        <a:defRPr sz="1276" kern="1200">
          <a:solidFill>
            <a:schemeClr val="tx1"/>
          </a:solidFill>
          <a:latin typeface="+mn-lt"/>
          <a:ea typeface="+mn-ea"/>
          <a:cs typeface="+mn-cs"/>
        </a:defRPr>
      </a:lvl5pPr>
      <a:lvl6pPr marL="1620088" algn="l" defTabSz="648035" rtl="0" eaLnBrk="1" latinLnBrk="0" hangingPunct="1">
        <a:defRPr sz="1276" kern="1200">
          <a:solidFill>
            <a:schemeClr val="tx1"/>
          </a:solidFill>
          <a:latin typeface="+mn-lt"/>
          <a:ea typeface="+mn-ea"/>
          <a:cs typeface="+mn-cs"/>
        </a:defRPr>
      </a:lvl6pPr>
      <a:lvl7pPr marL="1944106" algn="l" defTabSz="648035" rtl="0" eaLnBrk="1" latinLnBrk="0" hangingPunct="1">
        <a:defRPr sz="1276" kern="1200">
          <a:solidFill>
            <a:schemeClr val="tx1"/>
          </a:solidFill>
          <a:latin typeface="+mn-lt"/>
          <a:ea typeface="+mn-ea"/>
          <a:cs typeface="+mn-cs"/>
        </a:defRPr>
      </a:lvl7pPr>
      <a:lvl8pPr marL="2268123" algn="l" defTabSz="648035" rtl="0" eaLnBrk="1" latinLnBrk="0" hangingPunct="1">
        <a:defRPr sz="1276" kern="1200">
          <a:solidFill>
            <a:schemeClr val="tx1"/>
          </a:solidFill>
          <a:latin typeface="+mn-lt"/>
          <a:ea typeface="+mn-ea"/>
          <a:cs typeface="+mn-cs"/>
        </a:defRPr>
      </a:lvl8pPr>
      <a:lvl9pPr marL="2592141" algn="l" defTabSz="648035" rtl="0" eaLnBrk="1" latinLnBrk="0" hangingPunct="1">
        <a:defRPr sz="12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s://ecoliwiki.org/colipedia/index.php/Clusters_of_Orthologous_Groups_(COG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ifferent types of bacteria&#10;&#10;Description automatically generated">
            <a:extLst>
              <a:ext uri="{FF2B5EF4-FFF2-40B4-BE49-F238E27FC236}">
                <a16:creationId xmlns:a16="http://schemas.microsoft.com/office/drawing/2014/main" id="{34020551-742B-3F86-E59B-C20307D1F79F}"/>
              </a:ext>
            </a:extLst>
          </p:cNvPr>
          <p:cNvPicPr>
            <a:picLocks noChangeAspect="1"/>
          </p:cNvPicPr>
          <p:nvPr/>
        </p:nvPicPr>
        <p:blipFill>
          <a:blip r:embed="rId2"/>
          <a:stretch>
            <a:fillRect/>
          </a:stretch>
        </p:blipFill>
        <p:spPr>
          <a:xfrm>
            <a:off x="0" y="0"/>
            <a:ext cx="6480175" cy="4253258"/>
          </a:xfrm>
          <a:prstGeom prst="rect">
            <a:avLst/>
          </a:prstGeom>
        </p:spPr>
      </p:pic>
      <p:sp>
        <p:nvSpPr>
          <p:cNvPr id="9" name="TextBox 8">
            <a:extLst>
              <a:ext uri="{FF2B5EF4-FFF2-40B4-BE49-F238E27FC236}">
                <a16:creationId xmlns:a16="http://schemas.microsoft.com/office/drawing/2014/main" id="{62DE6636-BB10-A105-460E-4E30B0BDD562}"/>
              </a:ext>
            </a:extLst>
          </p:cNvPr>
          <p:cNvSpPr txBox="1"/>
          <p:nvPr/>
        </p:nvSpPr>
        <p:spPr>
          <a:xfrm>
            <a:off x="-1875" y="4253258"/>
            <a:ext cx="6482050" cy="646331"/>
          </a:xfrm>
          <a:prstGeom prst="rect">
            <a:avLst/>
          </a:prstGeom>
          <a:noFill/>
        </p:spPr>
        <p:txBody>
          <a:bodyPr wrap="square">
            <a:spAutoFit/>
          </a:bodyPr>
          <a:lstStyle/>
          <a:p>
            <a:pPr algn="just"/>
            <a:r>
              <a:rPr lang="en-US" sz="1200">
                <a:solidFill>
                  <a:srgbClr val="000000"/>
                </a:solidFill>
                <a:effectLst/>
                <a:latin typeface="Times New Roman" panose="02020603050405020304" pitchFamily="18" charset="0"/>
              </a:rPr>
              <a:t>Figure 1 A schematic diagram illustrating the experimental design, and the research question of the main experiments conducted. </a:t>
            </a:r>
            <a:r>
              <a:rPr lang="en-US" sz="1200" i="1">
                <a:solidFill>
                  <a:srgbClr val="000000"/>
                </a:solidFill>
                <a:effectLst/>
                <a:latin typeface="Times New Roman" panose="02020603050405020304" pitchFamily="18" charset="0"/>
              </a:rPr>
              <a:t>B. subtilis</a:t>
            </a:r>
            <a:r>
              <a:rPr lang="en-US" sz="1200">
                <a:solidFill>
                  <a:srgbClr val="000000"/>
                </a:solidFill>
                <a:effectLst/>
                <a:latin typeface="Times New Roman" panose="02020603050405020304" pitchFamily="18" charset="0"/>
              </a:rPr>
              <a:t> P5_B1 and its NRP-deficient mutants were inoculated into a 4-member SynCom propagated in the hydrogel bead microcosms.</a:t>
            </a:r>
          </a:p>
        </p:txBody>
      </p:sp>
    </p:spTree>
    <p:extLst>
      <p:ext uri="{BB962C8B-B14F-4D97-AF65-F5344CB8AC3E}">
        <p14:creationId xmlns:p14="http://schemas.microsoft.com/office/powerpoint/2010/main" val="928054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CB2FE3E-5B2B-4472-5071-5ECE8D672763}"/>
              </a:ext>
            </a:extLst>
          </p:cNvPr>
          <p:cNvSpPr txBox="1"/>
          <p:nvPr/>
        </p:nvSpPr>
        <p:spPr>
          <a:xfrm>
            <a:off x="-62069" y="4005096"/>
            <a:ext cx="6480175" cy="2308324"/>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S3 </a:t>
            </a:r>
            <a:r>
              <a:rPr lang="en-DK" sz="1200">
                <a:latin typeface="Times New Roman" panose="02020603050405020304" pitchFamily="18" charset="0"/>
                <a:cs typeface="Times New Roman" panose="02020603050405020304" pitchFamily="18" charset="0"/>
              </a:rPr>
              <a:t>Growth properties of the SynCom members in liquid culture. The SynCom members were grown in 0.1 x TSB at 25C and 225 rpm for 24 h. T</a:t>
            </a:r>
            <a:r>
              <a:rPr lang="en-GB" sz="1200">
                <a:latin typeface="Times New Roman" panose="02020603050405020304" pitchFamily="18" charset="0"/>
                <a:cs typeface="Times New Roman" panose="02020603050405020304" pitchFamily="18" charset="0"/>
              </a:rPr>
              <a:t>h</a:t>
            </a:r>
            <a:r>
              <a:rPr lang="en-DK" sz="1200">
                <a:latin typeface="Times New Roman" panose="02020603050405020304" pitchFamily="18" charset="0"/>
                <a:cs typeface="Times New Roman" panose="02020603050405020304" pitchFamily="18" charset="0"/>
              </a:rPr>
              <a:t>en, the kinetics parameters were estimaded using Growthcurver in R.  </a:t>
            </a:r>
            <a:r>
              <a:rPr lang="en-DK" sz="1200" i="1">
                <a:latin typeface="Times New Roman" panose="02020603050405020304" pitchFamily="18" charset="0"/>
                <a:cs typeface="Times New Roman" panose="02020603050405020304" pitchFamily="18" charset="0"/>
              </a:rPr>
              <a:t>Chryseobacterium </a:t>
            </a:r>
            <a:r>
              <a:rPr lang="en-DK" sz="1200">
                <a:latin typeface="Times New Roman" panose="02020603050405020304" pitchFamily="18" charset="0"/>
                <a:cs typeface="Times New Roman" panose="02020603050405020304" pitchFamily="18" charset="0"/>
              </a:rPr>
              <a:t>sp. D764 and </a:t>
            </a:r>
            <a:r>
              <a:rPr lang="en-DK" sz="1200" i="1">
                <a:latin typeface="Times New Roman" panose="02020603050405020304" pitchFamily="18" charset="0"/>
                <a:cs typeface="Times New Roman" panose="02020603050405020304" pitchFamily="18" charset="0"/>
              </a:rPr>
              <a:t>S. inidcatrix </a:t>
            </a:r>
            <a:r>
              <a:rPr lang="en-DK" sz="1200">
                <a:latin typeface="Times New Roman" panose="02020603050405020304" pitchFamily="18" charset="0"/>
                <a:cs typeface="Times New Roman" panose="02020603050405020304" pitchFamily="18" charset="0"/>
              </a:rPr>
              <a:t>D763</a:t>
            </a:r>
            <a:r>
              <a:rPr lang="en-DK" sz="1200" i="1">
                <a:latin typeface="Times New Roman" panose="02020603050405020304" pitchFamily="18" charset="0"/>
                <a:cs typeface="Times New Roman" panose="02020603050405020304" pitchFamily="18" charset="0"/>
              </a:rPr>
              <a:t> </a:t>
            </a:r>
            <a:r>
              <a:rPr lang="en-DK" sz="1200">
                <a:latin typeface="Times New Roman" panose="02020603050405020304" pitchFamily="18" charset="0"/>
                <a:cs typeface="Times New Roman" panose="02020603050405020304" pitchFamily="18" charset="0"/>
              </a:rPr>
              <a:t>are the fittest under this conditions as the growth rate and de AUDC revealed. (A) Growth rate of the SynCom mebers. (B) Area under growth curve as measure of strain producitivty at the end of experiment. Data were derived from four replicates. Each point represents a samples and the black bar the mean of the group. Significant diffferences were evaluated using ANOVA and the letters inidcate signifcant dif</a:t>
            </a:r>
            <a:r>
              <a:rPr lang="en-GB" sz="1200">
                <a:latin typeface="Times New Roman" panose="02020603050405020304" pitchFamily="18" charset="0"/>
                <a:cs typeface="Times New Roman" panose="02020603050405020304" pitchFamily="18" charset="0"/>
              </a:rPr>
              <a:t>f</a:t>
            </a:r>
            <a:r>
              <a:rPr lang="en-DK" sz="1200">
                <a:latin typeface="Times New Roman" panose="02020603050405020304" pitchFamily="18" charset="0"/>
                <a:cs typeface="Times New Roman" panose="02020603050405020304" pitchFamily="18" charset="0"/>
              </a:rPr>
              <a:t>erences from a Tukey test (</a:t>
            </a:r>
            <a:r>
              <a:rPr lang="en-DK" sz="1200" i="1">
                <a:latin typeface="Times New Roman" panose="02020603050405020304" pitchFamily="18" charset="0"/>
                <a:cs typeface="Times New Roman" panose="02020603050405020304" pitchFamily="18" charset="0"/>
              </a:rPr>
              <a:t>P</a:t>
            </a:r>
            <a:r>
              <a:rPr lang="en-DK" sz="1200">
                <a:latin typeface="Times New Roman" panose="02020603050405020304" pitchFamily="18" charset="0"/>
                <a:cs typeface="Times New Roman" panose="02020603050405020304" pitchFamily="18" charset="0"/>
              </a:rPr>
              <a:t>&lt;0.05).</a:t>
            </a: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D700DD7-9069-300C-A53D-4E12131B5337}"/>
              </a:ext>
            </a:extLst>
          </p:cNvPr>
          <p:cNvPicPr>
            <a:picLocks noChangeAspect="1"/>
          </p:cNvPicPr>
          <p:nvPr/>
        </p:nvPicPr>
        <p:blipFill rotWithShape="1">
          <a:blip r:embed="rId2"/>
          <a:srcRect t="14154" b="10663"/>
          <a:stretch/>
        </p:blipFill>
        <p:spPr>
          <a:xfrm>
            <a:off x="0" y="118896"/>
            <a:ext cx="6480175" cy="3739896"/>
          </a:xfrm>
          <a:prstGeom prst="rect">
            <a:avLst/>
          </a:prstGeom>
        </p:spPr>
      </p:pic>
    </p:spTree>
    <p:extLst>
      <p:ext uri="{BB962C8B-B14F-4D97-AF65-F5344CB8AC3E}">
        <p14:creationId xmlns:p14="http://schemas.microsoft.com/office/powerpoint/2010/main" val="220894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88741C-7BBB-9A41-7DE5-595DEE2256E8}"/>
              </a:ext>
            </a:extLst>
          </p:cNvPr>
          <p:cNvPicPr>
            <a:picLocks noChangeAspect="1"/>
          </p:cNvPicPr>
          <p:nvPr/>
        </p:nvPicPr>
        <p:blipFill rotWithShape="1">
          <a:blip r:embed="rId2"/>
          <a:srcRect t="9658"/>
          <a:stretch/>
        </p:blipFill>
        <p:spPr>
          <a:xfrm>
            <a:off x="736870" y="81023"/>
            <a:ext cx="5006433" cy="4522918"/>
          </a:xfrm>
          <a:prstGeom prst="rect">
            <a:avLst/>
          </a:prstGeom>
        </p:spPr>
      </p:pic>
      <p:sp>
        <p:nvSpPr>
          <p:cNvPr id="6" name="TextBox 5">
            <a:extLst>
              <a:ext uri="{FF2B5EF4-FFF2-40B4-BE49-F238E27FC236}">
                <a16:creationId xmlns:a16="http://schemas.microsoft.com/office/drawing/2014/main" id="{94FE4BC0-D071-F860-C629-8F57CE570E67}"/>
              </a:ext>
            </a:extLst>
          </p:cNvPr>
          <p:cNvSpPr txBox="1"/>
          <p:nvPr/>
        </p:nvSpPr>
        <p:spPr>
          <a:xfrm>
            <a:off x="0" y="4498975"/>
            <a:ext cx="6480175" cy="830997"/>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S4</a:t>
            </a:r>
            <a:r>
              <a:rPr lang="en-DK" sz="1200">
                <a:latin typeface="Times New Roman" panose="02020603050405020304" pitchFamily="18" charset="0"/>
                <a:cs typeface="Times New Roman" panose="02020603050405020304" pitchFamily="18" charset="0"/>
              </a:rPr>
              <a:t> Antagonistic activity of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strains against SynCom members.  The SynCom members were inoculated in a soft layer of 0.1X TSA, forming a lawn</a:t>
            </a:r>
            <a:r>
              <a:rPr lang="da-DK" sz="1200">
                <a:latin typeface="Times New Roman" panose="02020603050405020304" pitchFamily="18" charset="0"/>
                <a:cs typeface="Times New Roman" panose="02020603050405020304" pitchFamily="18" charset="0"/>
              </a:rPr>
              <a:t>.</a:t>
            </a:r>
            <a:r>
              <a:rPr lang="en-DK" sz="1200">
                <a:latin typeface="Times New Roman" panose="02020603050405020304" pitchFamily="18" charset="0"/>
                <a:cs typeface="Times New Roman" panose="02020603050405020304" pitchFamily="18" charset="0"/>
              </a:rPr>
              <a:t> </a:t>
            </a:r>
            <a:r>
              <a:rPr lang="da-DK" sz="1200">
                <a:latin typeface="Times New Roman" panose="02020603050405020304" pitchFamily="18" charset="0"/>
                <a:cs typeface="Times New Roman" panose="02020603050405020304" pitchFamily="18" charset="0"/>
              </a:rPr>
              <a:t>O</a:t>
            </a:r>
            <a:r>
              <a:rPr lang="en-DK" sz="1200">
                <a:latin typeface="Times New Roman" panose="02020603050405020304" pitchFamily="18" charset="0"/>
                <a:cs typeface="Times New Roman" panose="02020603050405020304" pitchFamily="18" charset="0"/>
              </a:rPr>
              <a:t>n top 5µL  of each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strain was spotted. Then, the plates were incubated and inhibition halos were recorded. The appearance of a clear halo indicates antagonistic activity. </a:t>
            </a:r>
          </a:p>
        </p:txBody>
      </p:sp>
    </p:spTree>
    <p:extLst>
      <p:ext uri="{BB962C8B-B14F-4D97-AF65-F5344CB8AC3E}">
        <p14:creationId xmlns:p14="http://schemas.microsoft.com/office/powerpoint/2010/main" val="302721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qr code&#10;&#10;Description automatically generated">
            <a:extLst>
              <a:ext uri="{FF2B5EF4-FFF2-40B4-BE49-F238E27FC236}">
                <a16:creationId xmlns:a16="http://schemas.microsoft.com/office/drawing/2014/main" id="{A512B6A8-64EA-A3E6-9A85-57AF2BA925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605" y="458583"/>
            <a:ext cx="4878964" cy="4933959"/>
          </a:xfrm>
          <a:prstGeom prst="rect">
            <a:avLst/>
          </a:prstGeom>
        </p:spPr>
      </p:pic>
      <p:sp>
        <p:nvSpPr>
          <p:cNvPr id="7" name="TextBox 6">
            <a:extLst>
              <a:ext uri="{FF2B5EF4-FFF2-40B4-BE49-F238E27FC236}">
                <a16:creationId xmlns:a16="http://schemas.microsoft.com/office/drawing/2014/main" id="{83283EA5-677C-AFCE-5B81-BBFA3C04A19D}"/>
              </a:ext>
            </a:extLst>
          </p:cNvPr>
          <p:cNvSpPr txBox="1"/>
          <p:nvPr/>
        </p:nvSpPr>
        <p:spPr>
          <a:xfrm>
            <a:off x="0" y="5392542"/>
            <a:ext cx="6480175" cy="646331"/>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S5</a:t>
            </a:r>
            <a:r>
              <a:rPr lang="en-DK" sz="1200">
                <a:latin typeface="Times New Roman" panose="02020603050405020304" pitchFamily="18" charset="0"/>
                <a:cs typeface="Times New Roman" panose="02020603050405020304" pitchFamily="18" charset="0"/>
              </a:rPr>
              <a:t> </a:t>
            </a:r>
            <a:r>
              <a:rPr lang="en-US" sz="1200">
                <a:effectLst/>
                <a:latin typeface="Times New Roman" panose="02020603050405020304" pitchFamily="18" charset="0"/>
                <a:ea typeface="Calibri" panose="020F0502020204030204" pitchFamily="34" charset="0"/>
                <a:cs typeface="Times New Roman" panose="02020603050405020304" pitchFamily="18" charset="0"/>
              </a:rPr>
              <a:t>Feature-based molecular networking of the SynCom challenged with different variants of </a:t>
            </a:r>
            <a:r>
              <a:rPr lang="en-US" sz="1200" i="1">
                <a:effectLst/>
                <a:latin typeface="Times New Roman" panose="02020603050405020304" pitchFamily="18" charset="0"/>
                <a:ea typeface="Calibri" panose="020F0502020204030204" pitchFamily="34" charset="0"/>
                <a:cs typeface="Times New Roman" panose="02020603050405020304" pitchFamily="18" charset="0"/>
              </a:rPr>
              <a:t>B. subtilis. </a:t>
            </a:r>
            <a:r>
              <a:rPr lang="en-US" sz="1200">
                <a:effectLst/>
                <a:latin typeface="Times New Roman" panose="02020603050405020304" pitchFamily="18" charset="0"/>
                <a:ea typeface="Calibri" panose="020F0502020204030204" pitchFamily="34" charset="0"/>
                <a:cs typeface="Times New Roman" panose="02020603050405020304" pitchFamily="18" charset="0"/>
              </a:rPr>
              <a:t>Molecular networks of all detected features are presented in the plot. Identified chemical classes are highlighted in colors</a:t>
            </a:r>
            <a:r>
              <a:rPr lang="en-US" sz="1200">
                <a:effectLst/>
                <a:latin typeface="Times New Roman" panose="02020603050405020304" pitchFamily="18" charset="0"/>
                <a:cs typeface="Times New Roman" panose="02020603050405020304" pitchFamily="18" charset="0"/>
              </a:rPr>
              <a:t> </a:t>
            </a:r>
            <a:r>
              <a:rPr lang="en-DK" sz="12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514417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58C9765-6167-7E55-C7FA-519FE5597B7F}"/>
              </a:ext>
            </a:extLst>
          </p:cNvPr>
          <p:cNvSpPr txBox="1"/>
          <p:nvPr/>
        </p:nvSpPr>
        <p:spPr>
          <a:xfrm>
            <a:off x="499" y="4950045"/>
            <a:ext cx="6479676" cy="646331"/>
          </a:xfrm>
          <a:prstGeom prst="rect">
            <a:avLst/>
          </a:prstGeom>
          <a:noFill/>
        </p:spPr>
        <p:txBody>
          <a:bodyPr wrap="square">
            <a:spAutoFit/>
          </a:bodyPr>
          <a:lstStyle/>
          <a:p>
            <a:pPr marL="0" marR="0" algn="just">
              <a:spcBef>
                <a:spcPts val="0"/>
              </a:spcBef>
              <a:spcAft>
                <a:spcPts val="1000"/>
              </a:spcAft>
            </a:pP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S6. An overview of the differentially expressed genes of each strain over time. The number of differentially regulated genes (log2FC ≥ |2| and p-value ≤ 0.01) in each species during the co-cultivation experiment. In all the cases, the comparisons were performed as WT vs. </a:t>
            </a:r>
            <a:r>
              <a:rPr lang="en-US" sz="12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t>
            </a:r>
            <a:r>
              <a:rPr lang="en-US" sz="1200" i="1"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fp</a:t>
            </a:r>
            <a:r>
              <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mutant. </a:t>
            </a:r>
          </a:p>
        </p:txBody>
      </p:sp>
      <p:pic>
        <p:nvPicPr>
          <p:cNvPr id="3" name="Picture 2" descr="A graph of different colored squares&#10;&#10;Description automatically generated">
            <a:extLst>
              <a:ext uri="{FF2B5EF4-FFF2-40B4-BE49-F238E27FC236}">
                <a16:creationId xmlns:a16="http://schemas.microsoft.com/office/drawing/2014/main" id="{9A9D70B4-4DC4-962F-9E73-08C45058407E}"/>
              </a:ext>
            </a:extLst>
          </p:cNvPr>
          <p:cNvPicPr>
            <a:picLocks noChangeAspect="1"/>
          </p:cNvPicPr>
          <p:nvPr/>
        </p:nvPicPr>
        <p:blipFill>
          <a:blip r:embed="rId2"/>
          <a:stretch>
            <a:fillRect/>
          </a:stretch>
        </p:blipFill>
        <p:spPr>
          <a:xfrm>
            <a:off x="0" y="-641752"/>
            <a:ext cx="6480175" cy="5400146"/>
          </a:xfrm>
          <a:prstGeom prst="rect">
            <a:avLst/>
          </a:prstGeom>
        </p:spPr>
      </p:pic>
    </p:spTree>
    <p:extLst>
      <p:ext uri="{BB962C8B-B14F-4D97-AF65-F5344CB8AC3E}">
        <p14:creationId xmlns:p14="http://schemas.microsoft.com/office/powerpoint/2010/main" val="419826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C4806D-558E-FE96-B11D-3F83A9A2DF44}"/>
              </a:ext>
            </a:extLst>
          </p:cNvPr>
          <p:cNvSpPr txBox="1"/>
          <p:nvPr/>
        </p:nvSpPr>
        <p:spPr>
          <a:xfrm>
            <a:off x="-1" y="3622991"/>
            <a:ext cx="6480175" cy="830997"/>
          </a:xfrm>
          <a:prstGeom prst="rect">
            <a:avLst/>
          </a:prstGeom>
          <a:noFill/>
        </p:spPr>
        <p:txBody>
          <a:bodyPr wrap="square">
            <a:spAutoFit/>
          </a:bodyPr>
          <a:lstStyle/>
          <a:p>
            <a:pPr marL="0" marR="0">
              <a:spcBef>
                <a:spcPts val="0"/>
              </a:spcBef>
              <a:spcAft>
                <a:spcPts val="1000"/>
              </a:spcAft>
            </a:pP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S7 COG categories of genes up- or down-regulated by the four species in the SynCom challenged with the WT strain if compared to </a:t>
            </a:r>
            <a:r>
              <a:rPr lang="en-US" sz="1200" i="1"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sfp</a:t>
            </a:r>
            <a:r>
              <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ones at day 5 of sampling. The COG categories names can be accessed in the following link: </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t>
            </a:r>
            <a:r>
              <a:rPr lang="en-US" sz="12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ecoliwiki.org</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a:t>
            </a:r>
            <a:r>
              <a:rPr lang="en-US" sz="12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colipedia</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a:t>
            </a:r>
            <a:r>
              <a:rPr lang="en-US" sz="12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index.php</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a:t>
            </a:r>
            <a:r>
              <a:rPr lang="en-US" sz="120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Clusters_of_Orthologous_Groups</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hlinkClick r:id="rId2"/>
              </a:rPr>
              <a:t>_(COGs)</a:t>
            </a:r>
            <a:endPar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descr="A close-up of a graph&#10;&#10;Description automatically generated">
            <a:extLst>
              <a:ext uri="{FF2B5EF4-FFF2-40B4-BE49-F238E27FC236}">
                <a16:creationId xmlns:a16="http://schemas.microsoft.com/office/drawing/2014/main" id="{46CD41C4-9B9C-A344-FFC8-989C2D5DFDF3}"/>
              </a:ext>
            </a:extLst>
          </p:cNvPr>
          <p:cNvPicPr>
            <a:picLocks noChangeAspect="1"/>
          </p:cNvPicPr>
          <p:nvPr/>
        </p:nvPicPr>
        <p:blipFill>
          <a:blip r:embed="rId3"/>
          <a:stretch>
            <a:fillRect/>
          </a:stretch>
        </p:blipFill>
        <p:spPr>
          <a:xfrm>
            <a:off x="0" y="382903"/>
            <a:ext cx="6480175" cy="3240088"/>
          </a:xfrm>
          <a:prstGeom prst="rect">
            <a:avLst/>
          </a:prstGeom>
        </p:spPr>
      </p:pic>
    </p:spTree>
    <p:extLst>
      <p:ext uri="{BB962C8B-B14F-4D97-AF65-F5344CB8AC3E}">
        <p14:creationId xmlns:p14="http://schemas.microsoft.com/office/powerpoint/2010/main" val="386637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6EE22-9D2D-7B5F-76B9-A392C890D4B3}"/>
              </a:ext>
            </a:extLst>
          </p:cNvPr>
          <p:cNvSpPr>
            <a:spLocks noGrp="1"/>
          </p:cNvSpPr>
          <p:nvPr>
            <p:ph idx="1"/>
          </p:nvPr>
        </p:nvSpPr>
        <p:spPr>
          <a:xfrm>
            <a:off x="0" y="4499769"/>
            <a:ext cx="6179819" cy="1182520"/>
          </a:xfrm>
        </p:spPr>
        <p:txBody>
          <a:bodyPr>
            <a:normAutofit/>
          </a:bodyPr>
          <a:lstStyle/>
          <a:p>
            <a:pPr marL="0" indent="0" algn="just">
              <a:buNone/>
            </a:pPr>
            <a:r>
              <a:rPr lang="en-US" sz="1200">
                <a:latin typeface="Times New Roman" panose="02020603050405020304" pitchFamily="18" charset="0"/>
                <a:cs typeface="Times New Roman" panose="02020603050405020304" pitchFamily="18" charset="0"/>
              </a:rPr>
              <a:t>Figure S8 </a:t>
            </a:r>
            <a:r>
              <a:rPr lang="en-US" sz="1200">
                <a:effectLst/>
                <a:latin typeface="Times New Roman" panose="02020603050405020304" pitchFamily="18" charset="0"/>
                <a:ea typeface="Calibri" panose="020F0502020204030204" pitchFamily="34" charset="0"/>
                <a:cs typeface="Times New Roman" panose="02020603050405020304" pitchFamily="18" charset="0"/>
              </a:rPr>
              <a:t>Biological processes in gene ontology (GO) enrichment analysis of DEGs during the </a:t>
            </a:r>
            <a:r>
              <a:rPr lang="en-US" sz="1200" i="1">
                <a:effectLst/>
                <a:latin typeface="Times New Roman" panose="02020603050405020304" pitchFamily="18" charset="0"/>
                <a:ea typeface="Calibri" panose="020F0502020204030204" pitchFamily="34" charset="0"/>
                <a:cs typeface="Times New Roman" panose="02020603050405020304" pitchFamily="18" charset="0"/>
              </a:rPr>
              <a:t>B. subtilis</a:t>
            </a:r>
            <a:r>
              <a:rPr lang="en-US" sz="1200">
                <a:effectLst/>
                <a:latin typeface="Times New Roman" panose="02020603050405020304" pitchFamily="18" charset="0"/>
                <a:ea typeface="Calibri" panose="020F0502020204030204" pitchFamily="34" charset="0"/>
                <a:cs typeface="Times New Roman" panose="02020603050405020304" pitchFamily="18" charset="0"/>
              </a:rPr>
              <a:t> – SynCom co-cultivation experiment. GO enrichment analysis was performed using </a:t>
            </a:r>
            <a:r>
              <a:rPr lang="en-US" sz="1200" err="1">
                <a:effectLst/>
                <a:latin typeface="Times New Roman" panose="02020603050405020304" pitchFamily="18" charset="0"/>
                <a:ea typeface="Calibri" panose="020F0502020204030204" pitchFamily="34" charset="0"/>
                <a:cs typeface="Times New Roman" panose="02020603050405020304" pitchFamily="18" charset="0"/>
              </a:rPr>
              <a:t>topGO</a:t>
            </a:r>
            <a:r>
              <a:rPr lang="en-US" sz="1200">
                <a:effectLst/>
                <a:latin typeface="Times New Roman" panose="02020603050405020304" pitchFamily="18" charset="0"/>
                <a:ea typeface="Calibri" panose="020F0502020204030204" pitchFamily="34" charset="0"/>
                <a:cs typeface="Times New Roman" panose="02020603050405020304" pitchFamily="18" charset="0"/>
              </a:rPr>
              <a:t> program in R. Only significantly enriched terms with corrected P &lt; 0.05 were indicated. The color and size of each point represented the -log10 (FDR) values and enrichment scores. A higher -log10 (FDR) value and enrichment score indicated a greater degree of enrichment</a:t>
            </a:r>
            <a:r>
              <a:rPr lang="en-US" sz="1200">
                <a:effectLst/>
                <a:latin typeface="Times New Roman" panose="02020603050405020304" pitchFamily="18" charset="0"/>
                <a:cs typeface="Times New Roman" panose="02020603050405020304" pitchFamily="18" charset="0"/>
              </a:rPr>
              <a:t> </a:t>
            </a:r>
            <a:endParaRPr lang="en-US" sz="1200">
              <a:latin typeface="Times New Roman" panose="02020603050405020304" pitchFamily="18" charset="0"/>
              <a:cs typeface="Times New Roman" panose="02020603050405020304" pitchFamily="18" charset="0"/>
            </a:endParaRPr>
          </a:p>
        </p:txBody>
      </p:sp>
      <p:pic>
        <p:nvPicPr>
          <p:cNvPr id="4" name="Picture 3" descr="Chart&#10;&#10;Description automatically generated">
            <a:extLst>
              <a:ext uri="{FF2B5EF4-FFF2-40B4-BE49-F238E27FC236}">
                <a16:creationId xmlns:a16="http://schemas.microsoft.com/office/drawing/2014/main" id="{B2E0983B-A2AF-D684-A2DF-9E195FC5412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150177" y="696799"/>
            <a:ext cx="6179820" cy="39744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5755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9CEB29-40AC-4BEC-0CFE-9E0DD43D5FDE}"/>
              </a:ext>
            </a:extLst>
          </p:cNvPr>
          <p:cNvPicPr>
            <a:picLocks noChangeAspect="1"/>
          </p:cNvPicPr>
          <p:nvPr/>
        </p:nvPicPr>
        <p:blipFill>
          <a:blip r:embed="rId2"/>
          <a:stretch>
            <a:fillRect/>
          </a:stretch>
        </p:blipFill>
        <p:spPr>
          <a:xfrm>
            <a:off x="0" y="303476"/>
            <a:ext cx="6480175" cy="3659221"/>
          </a:xfrm>
          <a:prstGeom prst="rect">
            <a:avLst/>
          </a:prstGeom>
        </p:spPr>
      </p:pic>
      <p:sp>
        <p:nvSpPr>
          <p:cNvPr id="6" name="TextBox 5">
            <a:extLst>
              <a:ext uri="{FF2B5EF4-FFF2-40B4-BE49-F238E27FC236}">
                <a16:creationId xmlns:a16="http://schemas.microsoft.com/office/drawing/2014/main" id="{CF9C459E-7569-2D5C-AA87-3E1A1B77D110}"/>
              </a:ext>
            </a:extLst>
          </p:cNvPr>
          <p:cNvSpPr txBox="1"/>
          <p:nvPr/>
        </p:nvSpPr>
        <p:spPr>
          <a:xfrm>
            <a:off x="100853" y="4091603"/>
            <a:ext cx="6379321" cy="1384995"/>
          </a:xfrm>
          <a:prstGeom prst="rect">
            <a:avLst/>
          </a:prstGeom>
          <a:noFill/>
        </p:spPr>
        <p:txBody>
          <a:bodyPr wrap="square">
            <a:spAutoFit/>
          </a:bodyPr>
          <a:lstStyle/>
          <a:p>
            <a:pPr algn="just"/>
            <a:r>
              <a:rPr lang="en-US" sz="1200">
                <a:effectLst/>
                <a:latin typeface="Times New Roman" panose="02020603050405020304" pitchFamily="18" charset="0"/>
                <a:cs typeface="Times New Roman" panose="02020603050405020304" pitchFamily="18" charset="0"/>
              </a:rPr>
              <a:t>Figure S9. Microtiter plate setup for the invasion test. 200 </a:t>
            </a:r>
            <a:r>
              <a:rPr lang="en-US" sz="1200">
                <a:latin typeface="Times New Roman" panose="02020603050405020304" pitchFamily="18" charset="0"/>
                <a:cs typeface="Times New Roman" panose="02020603050405020304" pitchFamily="18" charset="0"/>
              </a:rPr>
              <a:t>µ</a:t>
            </a:r>
            <a:r>
              <a:rPr lang="en-US" sz="1200">
                <a:effectLst/>
                <a:latin typeface="Times New Roman" panose="02020603050405020304" pitchFamily="18" charset="0"/>
                <a:cs typeface="Times New Roman" panose="02020603050405020304" pitchFamily="18" charset="0"/>
              </a:rPr>
              <a:t>L of each SynCom were inoculated in the first row A. From that row, the SynCom members were 10-fold diluted by transferring 20 </a:t>
            </a:r>
            <a:r>
              <a:rPr lang="en-US" sz="1200">
                <a:latin typeface="Times New Roman" panose="02020603050405020304" pitchFamily="18" charset="0"/>
                <a:cs typeface="Times New Roman" panose="02020603050405020304" pitchFamily="18" charset="0"/>
              </a:rPr>
              <a:t>µ</a:t>
            </a:r>
            <a:r>
              <a:rPr lang="en-US" sz="1200">
                <a:effectLst/>
                <a:latin typeface="Times New Roman" panose="02020603050405020304" pitchFamily="18" charset="0"/>
                <a:cs typeface="Times New Roman" panose="02020603050405020304" pitchFamily="18" charset="0"/>
              </a:rPr>
              <a:t>L of culture to the next row containing 180 µL of medium. 6 dilution steps were made. Subsequently, 20 </a:t>
            </a:r>
            <a:r>
              <a:rPr lang="en-US" sz="1200">
                <a:latin typeface="Times New Roman" panose="02020603050405020304" pitchFamily="18" charset="0"/>
                <a:cs typeface="Times New Roman" panose="02020603050405020304" pitchFamily="18" charset="0"/>
              </a:rPr>
              <a:t>µ</a:t>
            </a:r>
            <a:r>
              <a:rPr lang="en-US" sz="1200">
                <a:effectLst/>
                <a:latin typeface="Times New Roman" panose="02020603050405020304" pitchFamily="18" charset="0"/>
                <a:cs typeface="Times New Roman" panose="02020603050405020304" pitchFamily="18" charset="0"/>
              </a:rPr>
              <a:t>L of </a:t>
            </a:r>
            <a:r>
              <a:rPr lang="en-US" sz="1200" i="1">
                <a:effectLst/>
                <a:latin typeface="Times New Roman" panose="02020603050405020304" pitchFamily="18" charset="0"/>
                <a:cs typeface="Times New Roman" panose="02020603050405020304" pitchFamily="18" charset="0"/>
              </a:rPr>
              <a:t>B. subtilis </a:t>
            </a:r>
            <a:r>
              <a:rPr lang="en-US" sz="1200">
                <a:effectLst/>
                <a:latin typeface="Times New Roman" panose="02020603050405020304" pitchFamily="18" charset="0"/>
                <a:cs typeface="Times New Roman" panose="02020603050405020304" pitchFamily="18" charset="0"/>
              </a:rPr>
              <a:t>the </a:t>
            </a:r>
            <a:r>
              <a:rPr lang="en-US" sz="1200" i="1" err="1">
                <a:effectLst/>
                <a:latin typeface="Times New Roman" panose="02020603050405020304" pitchFamily="18" charset="0"/>
                <a:cs typeface="Times New Roman" panose="02020603050405020304" pitchFamily="18" charset="0"/>
              </a:rPr>
              <a:t>gfp</a:t>
            </a:r>
            <a:r>
              <a:rPr lang="en-US" sz="1200">
                <a:effectLst/>
                <a:latin typeface="Times New Roman" panose="02020603050405020304" pitchFamily="18" charset="0"/>
                <a:cs typeface="Times New Roman" panose="02020603050405020304" pitchFamily="18" charset="0"/>
              </a:rPr>
              <a:t>-labelled</a:t>
            </a:r>
            <a:r>
              <a:rPr lang="en-US" sz="1200" i="1">
                <a:effectLst/>
                <a:latin typeface="Times New Roman" panose="02020603050405020304" pitchFamily="18" charset="0"/>
                <a:cs typeface="Times New Roman" panose="02020603050405020304" pitchFamily="18" charset="0"/>
              </a:rPr>
              <a:t> </a:t>
            </a:r>
            <a:r>
              <a:rPr lang="en-US" sz="1200">
                <a:effectLst/>
                <a:latin typeface="Times New Roman" panose="02020603050405020304" pitchFamily="18" charset="0"/>
                <a:cs typeface="Times New Roman" panose="02020603050405020304" pitchFamily="18" charset="0"/>
              </a:rPr>
              <a:t>variants were added to each well to conform to the co-culture. Rows G-H were dedicated to the two </a:t>
            </a:r>
            <a:r>
              <a:rPr lang="en-US" sz="1200" i="1">
                <a:effectLst/>
                <a:latin typeface="Times New Roman" panose="02020603050405020304" pitchFamily="18" charset="0"/>
                <a:cs typeface="Times New Roman" panose="02020603050405020304" pitchFamily="18" charset="0"/>
              </a:rPr>
              <a:t>Bacillus</a:t>
            </a:r>
            <a:r>
              <a:rPr lang="en-US" sz="1200">
                <a:effectLst/>
                <a:latin typeface="Times New Roman" panose="02020603050405020304" pitchFamily="18" charset="0"/>
                <a:cs typeface="Times New Roman" panose="02020603050405020304" pitchFamily="18" charset="0"/>
              </a:rPr>
              <a:t> strains and the individual members of each SynCom. Both </a:t>
            </a:r>
            <a:r>
              <a:rPr lang="en-US" sz="1200" i="1">
                <a:effectLst/>
                <a:latin typeface="Times New Roman" panose="02020603050405020304" pitchFamily="18" charset="0"/>
                <a:cs typeface="Times New Roman" panose="02020603050405020304" pitchFamily="18" charset="0"/>
              </a:rPr>
              <a:t>Bacillus</a:t>
            </a:r>
            <a:r>
              <a:rPr lang="en-US" sz="1200">
                <a:effectLst/>
                <a:latin typeface="Times New Roman" panose="02020603050405020304" pitchFamily="18" charset="0"/>
                <a:cs typeface="Times New Roman" panose="02020603050405020304" pitchFamily="18" charset="0"/>
              </a:rPr>
              <a:t> strains were cultured as a quadruplicate, and members were cultured as a quadruplicate when possible and a triplicate when not. </a:t>
            </a: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6104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952825-F5A3-BA4C-B03F-31019EEB3874}"/>
              </a:ext>
            </a:extLst>
          </p:cNvPr>
          <p:cNvSpPr txBox="1"/>
          <p:nvPr/>
        </p:nvSpPr>
        <p:spPr>
          <a:xfrm>
            <a:off x="-8905" y="4955333"/>
            <a:ext cx="6480174" cy="3416320"/>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a:t>
            </a:r>
            <a:r>
              <a:rPr lang="da-DK" sz="1200" err="1">
                <a:latin typeface="Times New Roman" panose="02020603050405020304" pitchFamily="18" charset="0"/>
                <a:cs typeface="Times New Roman" panose="02020603050405020304" pitchFamily="18" charset="0"/>
              </a:rPr>
              <a:t>gure</a:t>
            </a:r>
            <a:r>
              <a:rPr lang="da-DK" sz="1200">
                <a:latin typeface="Times New Roman" panose="02020603050405020304" pitchFamily="18" charset="0"/>
                <a:cs typeface="Times New Roman" panose="02020603050405020304" pitchFamily="18" charset="0"/>
              </a:rPr>
              <a:t> 2</a:t>
            </a:r>
            <a:r>
              <a:rPr lang="en-DK" sz="1200">
                <a:latin typeface="Times New Roman" panose="02020603050405020304" pitchFamily="18" charset="0"/>
                <a:cs typeface="Times New Roman" panose="02020603050405020304" pitchFamily="18" charset="0"/>
              </a:rPr>
              <a:t> Surfactin production facilitates </a:t>
            </a:r>
            <a:r>
              <a:rPr lang="en-DK" sz="1200" i="1">
                <a:latin typeface="Times New Roman" panose="02020603050405020304" pitchFamily="18" charset="0"/>
                <a:cs typeface="Times New Roman" panose="02020603050405020304" pitchFamily="18" charset="0"/>
              </a:rPr>
              <a:t>B. subtilis</a:t>
            </a:r>
            <a:r>
              <a:rPr lang="en-DK" sz="1200">
                <a:latin typeface="Times New Roman" panose="02020603050405020304" pitchFamily="18" charset="0"/>
                <a:cs typeface="Times New Roman" panose="02020603050405020304" pitchFamily="18" charset="0"/>
              </a:rPr>
              <a:t> establishment in a SynCom but does not alter its composition over time in soil-like environment. A set of </a:t>
            </a:r>
            <a:r>
              <a:rPr lang="en-DK" sz="1200" i="1">
                <a:latin typeface="Times New Roman" panose="02020603050405020304" pitchFamily="18" charset="0"/>
                <a:cs typeface="Times New Roman" panose="02020603050405020304" pitchFamily="18" charset="0"/>
              </a:rPr>
              <a:t>gfp</a:t>
            </a:r>
            <a:r>
              <a:rPr lang="en-DK" sz="1200">
                <a:latin typeface="Times New Roman" panose="02020603050405020304" pitchFamily="18" charset="0"/>
                <a:cs typeface="Times New Roman" panose="02020603050405020304" pitchFamily="18" charset="0"/>
              </a:rPr>
              <a:t>-labeled </a:t>
            </a:r>
            <a:r>
              <a:rPr lang="en-DK" sz="1200" i="1">
                <a:latin typeface="Times New Roman" panose="02020603050405020304" pitchFamily="18" charset="0"/>
                <a:cs typeface="Times New Roman" panose="02020603050405020304" pitchFamily="18" charset="0"/>
              </a:rPr>
              <a:t>B. subtilis</a:t>
            </a:r>
            <a:r>
              <a:rPr lang="en-DK" sz="1200">
                <a:latin typeface="Times New Roman" panose="02020603050405020304" pitchFamily="18" charset="0"/>
                <a:cs typeface="Times New Roman" panose="02020603050405020304" pitchFamily="18" charset="0"/>
              </a:rPr>
              <a:t> strains (Surfactin producers: WT and </a:t>
            </a:r>
            <a:r>
              <a:rPr lang="en-DK" sz="1200" i="1">
                <a:latin typeface="Times New Roman" panose="02020603050405020304" pitchFamily="18" charset="0"/>
                <a:cs typeface="Times New Roman" panose="02020603050405020304" pitchFamily="18" charset="0"/>
              </a:rPr>
              <a:t>ppsC</a:t>
            </a:r>
            <a:r>
              <a:rPr lang="en-DK" sz="1200">
                <a:latin typeface="Times New Roman" panose="02020603050405020304" pitchFamily="18" charset="0"/>
                <a:cs typeface="Times New Roman" panose="02020603050405020304" pitchFamily="18" charset="0"/>
              </a:rPr>
              <a:t>, non-producers: </a:t>
            </a:r>
            <a:r>
              <a:rPr lang="en-DK" sz="1200" i="1">
                <a:latin typeface="Times New Roman" panose="02020603050405020304" pitchFamily="18" charset="0"/>
                <a:cs typeface="Times New Roman" panose="02020603050405020304" pitchFamily="18" charset="0"/>
              </a:rPr>
              <a:t>sfp</a:t>
            </a:r>
            <a:r>
              <a:rPr lang="en-DK" sz="1200">
                <a:latin typeface="Times New Roman" panose="02020603050405020304" pitchFamily="18" charset="0"/>
                <a:cs typeface="Times New Roman" panose="02020603050405020304" pitchFamily="18" charset="0"/>
              </a:rPr>
              <a:t> and </a:t>
            </a:r>
            <a:r>
              <a:rPr lang="en-DK" sz="1200" i="1">
                <a:latin typeface="Times New Roman" panose="02020603050405020304" pitchFamily="18" charset="0"/>
                <a:cs typeface="Times New Roman" panose="02020603050405020304" pitchFamily="18" charset="0"/>
              </a:rPr>
              <a:t>srfAC</a:t>
            </a:r>
            <a:r>
              <a:rPr lang="en-DK" sz="1200">
                <a:latin typeface="Times New Roman" panose="02020603050405020304" pitchFamily="18" charset="0"/>
                <a:cs typeface="Times New Roman" panose="02020603050405020304" pitchFamily="18" charset="0"/>
              </a:rPr>
              <a:t>) were introduced into SynCom and their populations were followed over time to determine the role of LPs in SynCom assembly and their contribution to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establishment in that simplified system. (A). SynCom assembly after the different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variants were introduced. Members abundances are represented as proportion occupied by each member related to the total biomass in the system. (B) </a:t>
            </a:r>
            <a:r>
              <a:rPr lang="en-DK" sz="1200" i="1">
                <a:latin typeface="Times New Roman" panose="02020603050405020304" pitchFamily="18" charset="0"/>
                <a:cs typeface="Times New Roman" panose="02020603050405020304" pitchFamily="18" charset="0"/>
              </a:rPr>
              <a:t>B. subtilis gfp</a:t>
            </a:r>
            <a:r>
              <a:rPr lang="en-DK" sz="1200">
                <a:latin typeface="Times New Roman" panose="02020603050405020304" pitchFamily="18" charset="0"/>
                <a:cs typeface="Times New Roman" panose="02020603050405020304" pitchFamily="18" charset="0"/>
              </a:rPr>
              <a:t>-labelled population dynamics after introduction in the SynCom. Surfactin producers (WT and ppsC) population size remains stable over time while non-producers (</a:t>
            </a:r>
            <a:r>
              <a:rPr lang="en-DK" sz="1200" i="1">
                <a:latin typeface="Times New Roman" panose="02020603050405020304" pitchFamily="18" charset="0"/>
                <a:cs typeface="Times New Roman" panose="02020603050405020304" pitchFamily="18" charset="0"/>
              </a:rPr>
              <a:t>sfp</a:t>
            </a:r>
            <a:r>
              <a:rPr lang="en-DK" sz="1200">
                <a:latin typeface="Times New Roman" panose="02020603050405020304" pitchFamily="18" charset="0"/>
                <a:cs typeface="Times New Roman" panose="02020603050405020304" pitchFamily="18" charset="0"/>
              </a:rPr>
              <a:t> and srfAC) sharply decline by the end of the experiments suggesting that surfactin production is crucial for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establishment in the SynCom. </a:t>
            </a:r>
            <a:r>
              <a:rPr lang="da-DK" sz="1200">
                <a:latin typeface="Times New Roman" panose="02020603050405020304" pitchFamily="18" charset="0"/>
                <a:cs typeface="Times New Roman" panose="02020603050405020304" pitchFamily="18" charset="0"/>
              </a:rPr>
              <a:t>(C) </a:t>
            </a:r>
            <a:r>
              <a:rPr lang="en-US" sz="1200" i="1">
                <a:latin typeface="Times New Roman" panose="02020603050405020304" pitchFamily="18" charset="0"/>
                <a:cs typeface="Times New Roman" panose="02020603050405020304" pitchFamily="18" charset="0"/>
              </a:rPr>
              <a:t>B. subtilis </a:t>
            </a:r>
            <a:r>
              <a:rPr lang="da-DK" sz="1200">
                <a:latin typeface="Times New Roman" panose="02020603050405020304" pitchFamily="18" charset="0"/>
                <a:cs typeface="Times New Roman" panose="02020603050405020304" pitchFamily="18" charset="0"/>
              </a:rPr>
              <a:t>WT and </a:t>
            </a:r>
            <a:r>
              <a:rPr lang="da-DK" sz="1200" err="1">
                <a:latin typeface="Times New Roman" panose="02020603050405020304" pitchFamily="18" charset="0"/>
                <a:cs typeface="Times New Roman" panose="02020603050405020304" pitchFamily="18" charset="0"/>
              </a:rPr>
              <a:t>its</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derivates</a:t>
            </a:r>
            <a:r>
              <a:rPr lang="da-DK" sz="1200">
                <a:latin typeface="Times New Roman" panose="02020603050405020304" pitchFamily="18" charset="0"/>
                <a:cs typeface="Times New Roman" panose="02020603050405020304" pitchFamily="18" charset="0"/>
              </a:rPr>
              <a:t> mutant </a:t>
            </a:r>
            <a:r>
              <a:rPr lang="da-DK" sz="1200" err="1">
                <a:latin typeface="Times New Roman" panose="02020603050405020304" pitchFamily="18" charset="0"/>
                <a:cs typeface="Times New Roman" panose="02020603050405020304" pitchFamily="18" charset="0"/>
              </a:rPr>
              <a:t>growth</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dynamics</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when</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propagated</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individually</a:t>
            </a:r>
            <a:r>
              <a:rPr lang="da-DK" sz="1200">
                <a:latin typeface="Times New Roman" panose="02020603050405020304" pitchFamily="18" charset="0"/>
                <a:cs typeface="Times New Roman" panose="02020603050405020304" pitchFamily="18" charset="0"/>
              </a:rPr>
              <a:t> in the </a:t>
            </a:r>
            <a:r>
              <a:rPr lang="da-DK" sz="1200" err="1">
                <a:latin typeface="Times New Roman" panose="02020603050405020304" pitchFamily="18" charset="0"/>
                <a:cs typeface="Times New Roman" panose="02020603050405020304" pitchFamily="18" charset="0"/>
              </a:rPr>
              <a:t>hydrogel</a:t>
            </a:r>
            <a:r>
              <a:rPr lang="da-DK" sz="1200">
                <a:latin typeface="Times New Roman" panose="02020603050405020304" pitchFamily="18" charset="0"/>
                <a:cs typeface="Times New Roman" panose="02020603050405020304" pitchFamily="18" charset="0"/>
              </a:rPr>
              <a:t> </a:t>
            </a:r>
            <a:r>
              <a:rPr lang="da-DK" sz="1200" err="1">
                <a:latin typeface="Times New Roman" panose="02020603050405020304" pitchFamily="18" charset="0"/>
                <a:cs typeface="Times New Roman" panose="02020603050405020304" pitchFamily="18" charset="0"/>
              </a:rPr>
              <a:t>microcosms</a:t>
            </a:r>
            <a:r>
              <a:rPr lang="da-DK" sz="1200">
                <a:latin typeface="Times New Roman" panose="02020603050405020304" pitchFamily="18" charset="0"/>
                <a:cs typeface="Times New Roman" panose="02020603050405020304" pitchFamily="18" charset="0"/>
              </a:rPr>
              <a:t>. </a:t>
            </a:r>
            <a:r>
              <a:rPr lang="en-DK" sz="1200">
                <a:latin typeface="Times New Roman" panose="02020603050405020304" pitchFamily="18" charset="0"/>
                <a:cs typeface="Times New Roman" panose="02020603050405020304" pitchFamily="18" charset="0"/>
              </a:rPr>
              <a:t>The letters represent significant difference among groups at day 14 (one-way ANOVA and Tukey Honest tests). T</a:t>
            </a:r>
            <a:r>
              <a:rPr lang="en-GB" sz="1200">
                <a:latin typeface="Times New Roman" panose="02020603050405020304" pitchFamily="18" charset="0"/>
                <a:cs typeface="Times New Roman" panose="02020603050405020304" pitchFamily="18" charset="0"/>
              </a:rPr>
              <a:t>h</a:t>
            </a:r>
            <a:r>
              <a:rPr lang="en-DK" sz="1200">
                <a:latin typeface="Times New Roman" panose="02020603050405020304" pitchFamily="18" charset="0"/>
                <a:cs typeface="Times New Roman" panose="02020603050405020304" pitchFamily="18" charset="0"/>
              </a:rPr>
              <a:t>e experiment was conducted independently twice with n=3 in both cases. T</a:t>
            </a:r>
            <a:r>
              <a:rPr lang="en-GB" sz="1200">
                <a:latin typeface="Times New Roman" panose="02020603050405020304" pitchFamily="18" charset="0"/>
                <a:cs typeface="Times New Roman" panose="02020603050405020304" pitchFamily="18" charset="0"/>
              </a:rPr>
              <a:t>h</a:t>
            </a:r>
            <a:r>
              <a:rPr lang="en-DK" sz="1200">
                <a:latin typeface="Times New Roman" panose="02020603050405020304" pitchFamily="18" charset="0"/>
                <a:cs typeface="Times New Roman" panose="02020603050405020304" pitchFamily="18" charset="0"/>
              </a:rPr>
              <a:t>e data were pooled and analyzed together. </a:t>
            </a: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p:txBody>
      </p:sp>
      <p:pic>
        <p:nvPicPr>
          <p:cNvPr id="3" name="Picture 2" descr="A group of graphs showing different types of data&#10;&#10;Description automatically generated with medium confidence">
            <a:extLst>
              <a:ext uri="{FF2B5EF4-FFF2-40B4-BE49-F238E27FC236}">
                <a16:creationId xmlns:a16="http://schemas.microsoft.com/office/drawing/2014/main" id="{4AA9E4F0-DFFC-FEAD-1A7D-535CB4784E31}"/>
              </a:ext>
            </a:extLst>
          </p:cNvPr>
          <p:cNvPicPr>
            <a:picLocks noChangeAspect="1"/>
          </p:cNvPicPr>
          <p:nvPr/>
        </p:nvPicPr>
        <p:blipFill>
          <a:blip r:embed="rId2"/>
          <a:stretch>
            <a:fillRect/>
          </a:stretch>
        </p:blipFill>
        <p:spPr>
          <a:xfrm>
            <a:off x="-8905" y="0"/>
            <a:ext cx="6480175" cy="4955333"/>
          </a:xfrm>
          <a:prstGeom prst="rect">
            <a:avLst/>
          </a:prstGeom>
        </p:spPr>
      </p:pic>
    </p:spTree>
    <p:extLst>
      <p:ext uri="{BB962C8B-B14F-4D97-AF65-F5344CB8AC3E}">
        <p14:creationId xmlns:p14="http://schemas.microsoft.com/office/powerpoint/2010/main" val="3420081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74157DD-98CF-C52F-4F82-FB96A9C83DD3}"/>
              </a:ext>
            </a:extLst>
          </p:cNvPr>
          <p:cNvPicPr>
            <a:picLocks noChangeAspect="1"/>
          </p:cNvPicPr>
          <p:nvPr/>
        </p:nvPicPr>
        <p:blipFill>
          <a:blip r:embed="rId2"/>
          <a:stretch>
            <a:fillRect/>
          </a:stretch>
        </p:blipFill>
        <p:spPr>
          <a:xfrm>
            <a:off x="0" y="0"/>
            <a:ext cx="6480175" cy="327912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730767-912F-B276-0D28-BE006D868B43}"/>
                  </a:ext>
                </a:extLst>
              </p:cNvPr>
              <p:cNvSpPr txBox="1"/>
              <p:nvPr/>
            </p:nvSpPr>
            <p:spPr>
              <a:xfrm>
                <a:off x="0" y="3576577"/>
                <a:ext cx="6480175" cy="1200329"/>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3</a:t>
                </a:r>
                <a:r>
                  <a:rPr lang="en-DK" sz="1200">
                    <a:latin typeface="Times New Roman" panose="02020603050405020304" pitchFamily="18" charset="0"/>
                    <a:cs typeface="Times New Roman" panose="02020603050405020304" pitchFamily="18" charset="0"/>
                  </a:rPr>
                  <a:t> I</a:t>
                </a:r>
                <a:r>
                  <a:rPr lang="en-GB" sz="1200">
                    <a:latin typeface="Times New Roman" panose="02020603050405020304" pitchFamily="18" charset="0"/>
                    <a:cs typeface="Times New Roman" panose="02020603050405020304" pitchFamily="18" charset="0"/>
                  </a:rPr>
                  <a:t>m</a:t>
                </a:r>
                <a:r>
                  <a:rPr lang="en-DK" sz="1200">
                    <a:latin typeface="Times New Roman" panose="02020603050405020304" pitchFamily="18" charset="0"/>
                    <a:cs typeface="Times New Roman" panose="02020603050405020304" pitchFamily="18" charset="0"/>
                  </a:rPr>
                  <a:t>pact of individual SynCom members on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growth. A set of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strains were co-cultured with each SynCom member a different ratios. The </a:t>
                </a:r>
                <a:r>
                  <a:rPr lang="en-DK" sz="1200" i="1">
                    <a:latin typeface="Times New Roman" panose="02020603050405020304" pitchFamily="18" charset="0"/>
                    <a:cs typeface="Times New Roman" panose="02020603050405020304" pitchFamily="18" charset="0"/>
                  </a:rPr>
                  <a:t>gfp</a:t>
                </a:r>
                <a:r>
                  <a:rPr lang="en-DK" sz="1200">
                    <a:latin typeface="Times New Roman" panose="02020603050405020304" pitchFamily="18" charset="0"/>
                    <a:cs typeface="Times New Roman" panose="02020603050405020304" pitchFamily="18" charset="0"/>
                  </a:rPr>
                  <a:t> signal was used as a proxy for </a:t>
                </a:r>
                <a:r>
                  <a:rPr lang="en-DK" sz="1200" i="1">
                    <a:latin typeface="Times New Roman" panose="02020603050405020304" pitchFamily="18" charset="0"/>
                    <a:cs typeface="Times New Roman" panose="02020603050405020304" pitchFamily="18" charset="0"/>
                  </a:rPr>
                  <a:t>Bacillus</a:t>
                </a:r>
                <a:r>
                  <a:rPr lang="en-DK" sz="1200">
                    <a:latin typeface="Times New Roman" panose="02020603050405020304" pitchFamily="18" charset="0"/>
                    <a:cs typeface="Times New Roman" panose="02020603050405020304" pitchFamily="18" charset="0"/>
                  </a:rPr>
                  <a:t> growth in co-culture and the area under the curve of growth was used as the culture productivity parameter. Then, the impact of being co-culture with each SynCom member was estiamted a</a:t>
                </a:r>
                <a14:m>
                  <m:oMath xmlns:m="http://schemas.openxmlformats.org/officeDocument/2006/math">
                    <m:r>
                      <a:rPr lang="da-DK" sz="1200" b="0" i="1" smtClean="0">
                        <a:latin typeface="Cambria Math" panose="02040503050406030204" pitchFamily="18" charset="0"/>
                      </a:rPr>
                      <m:t>%</m:t>
                    </m:r>
                    <m:r>
                      <a:rPr lang="da-DK" sz="1200" b="0" i="1" smtClean="0">
                        <a:latin typeface="Cambria Math" panose="02040503050406030204" pitchFamily="18" charset="0"/>
                      </a:rPr>
                      <m:t>𝐺𝑟𝑜𝑤𝑡h</m:t>
                    </m:r>
                    <m:r>
                      <a:rPr lang="da-DK" sz="1200" b="0" i="1" smtClean="0">
                        <a:latin typeface="Cambria Math" panose="02040503050406030204" pitchFamily="18" charset="0"/>
                      </a:rPr>
                      <m:t> </m:t>
                    </m:r>
                    <m:r>
                      <a:rPr lang="da-DK" sz="1200" b="0" i="1" smtClean="0">
                        <a:latin typeface="Cambria Math" panose="02040503050406030204" pitchFamily="18" charset="0"/>
                      </a:rPr>
                      <m:t>𝑟𝑒𝑑𝑢𝑐𝑡𝑖𝑜𝑛</m:t>
                    </m:r>
                    <m:r>
                      <a:rPr lang="da-DK" sz="1200" b="0" i="1" smtClean="0">
                        <a:latin typeface="Cambria Math" panose="02040503050406030204" pitchFamily="18" charset="0"/>
                      </a:rPr>
                      <m:t> =</m:t>
                    </m:r>
                    <m:d>
                      <m:dPr>
                        <m:begChr m:val="["/>
                        <m:endChr m:val="]"/>
                        <m:ctrlPr>
                          <a:rPr lang="da-DK" sz="1200" i="1" smtClean="0">
                            <a:latin typeface="Cambria Math" panose="02040503050406030204" pitchFamily="18" charset="0"/>
                            <a:ea typeface="Cambria Math" panose="02040503050406030204" pitchFamily="18" charset="0"/>
                          </a:rPr>
                        </m:ctrlPr>
                      </m:dPr>
                      <m:e>
                        <m:d>
                          <m:dPr>
                            <m:ctrlPr>
                              <a:rPr lang="da-DK" sz="1200" i="1" smtClean="0">
                                <a:latin typeface="Cambria Math" panose="02040503050406030204" pitchFamily="18" charset="0"/>
                                <a:ea typeface="Cambria Math" panose="02040503050406030204" pitchFamily="18" charset="0"/>
                              </a:rPr>
                            </m:ctrlPr>
                          </m:dPr>
                          <m:e>
                            <m:r>
                              <a:rPr lang="da-DK" sz="1200" b="0" i="1" smtClean="0">
                                <a:latin typeface="Cambria Math" panose="02040503050406030204" pitchFamily="18" charset="0"/>
                                <a:ea typeface="Cambria Math" panose="02040503050406030204" pitchFamily="18" charset="0"/>
                              </a:rPr>
                              <m:t>𝐺𝑟𝑜𝑤𝑡h</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𝐵𝑠𝑢𝑏𝑀𝑜𝑛𝑜𝑐𝑢𝑙𝑡𝑢𝑟𝑒</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𝐺𝑟𝑜𝑤𝑡h</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𝐵𝑠𝑢𝑏</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𝐶𝑜</m:t>
                            </m:r>
                            <m:r>
                              <a:rPr lang="da-DK" sz="1200" b="0" i="1" smtClean="0">
                                <a:latin typeface="Cambria Math" panose="02040503050406030204" pitchFamily="18" charset="0"/>
                                <a:ea typeface="Cambria Math" panose="02040503050406030204" pitchFamily="18" charset="0"/>
                              </a:rPr>
                              <m:t>−</m:t>
                            </m:r>
                            <m:r>
                              <a:rPr lang="da-DK" sz="1200" b="0" i="1" smtClean="0">
                                <a:latin typeface="Cambria Math" panose="02040503050406030204" pitchFamily="18" charset="0"/>
                                <a:ea typeface="Cambria Math" panose="02040503050406030204" pitchFamily="18" charset="0"/>
                              </a:rPr>
                              <m:t>𝑐𝑢𝑙𝑡𝑢𝑟𝑒</m:t>
                            </m:r>
                            <m:r>
                              <a:rPr lang="da-DK" sz="1200" b="0" i="1" smtClean="0">
                                <a:latin typeface="Cambria Math" panose="02040503050406030204" pitchFamily="18" charset="0"/>
                                <a:ea typeface="Cambria Math" panose="02040503050406030204" pitchFamily="18" charset="0"/>
                              </a:rPr>
                              <m:t>)/</m:t>
                            </m:r>
                            <m:r>
                              <a:rPr lang="da-DK" sz="1200" b="0" i="1" smtClean="0">
                                <a:latin typeface="Cambria Math" panose="02040503050406030204" pitchFamily="18" charset="0"/>
                                <a:ea typeface="Cambria Math" panose="02040503050406030204" pitchFamily="18" charset="0"/>
                              </a:rPr>
                              <m:t>𝐺𝑟𝑜𝑤𝑡h</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𝐵𝑠𝑏𝑢</m:t>
                            </m:r>
                            <m:r>
                              <a:rPr lang="da-DK" sz="1200" b="0" i="1" smtClean="0">
                                <a:latin typeface="Cambria Math" panose="02040503050406030204" pitchFamily="18" charset="0"/>
                                <a:ea typeface="Cambria Math" panose="02040503050406030204" pitchFamily="18" charset="0"/>
                              </a:rPr>
                              <m:t> </m:t>
                            </m:r>
                            <m:r>
                              <a:rPr lang="da-DK" sz="1200" b="0" i="1" smtClean="0">
                                <a:latin typeface="Cambria Math" panose="02040503050406030204" pitchFamily="18" charset="0"/>
                                <a:ea typeface="Cambria Math" panose="02040503050406030204" pitchFamily="18" charset="0"/>
                              </a:rPr>
                              <m:t>𝑀𝑜𝑛𝑜𝑐𝑢𝑙𝑡𝑢𝑟𝑒</m:t>
                            </m:r>
                          </m:e>
                        </m:d>
                      </m:e>
                    </m:d>
                    <m:r>
                      <a:rPr lang="da-DK" sz="1200" b="0" i="1" smtClean="0">
                        <a:latin typeface="Cambria Math" panose="02040503050406030204" pitchFamily="18" charset="0"/>
                        <a:ea typeface="Cambria Math" panose="02040503050406030204" pitchFamily="18" charset="0"/>
                      </a:rPr>
                      <m:t>×100</m:t>
                    </m:r>
                  </m:oMath>
                </a14:m>
                <a:endParaRPr lang="en-DK" sz="120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7B730767-912F-B276-0D28-BE006D868B43}"/>
                  </a:ext>
                </a:extLst>
              </p:cNvPr>
              <p:cNvSpPr txBox="1">
                <a:spLocks noRot="1" noChangeAspect="1" noMove="1" noResize="1" noEditPoints="1" noAdjustHandles="1" noChangeArrowheads="1" noChangeShapeType="1" noTextEdit="1"/>
              </p:cNvSpPr>
              <p:nvPr/>
            </p:nvSpPr>
            <p:spPr>
              <a:xfrm>
                <a:off x="0" y="3576577"/>
                <a:ext cx="6480175" cy="1200329"/>
              </a:xfrm>
              <a:prstGeom prst="rect">
                <a:avLst/>
              </a:prstGeom>
              <a:blipFill>
                <a:blip r:embed="rId3"/>
                <a:stretch>
                  <a:fillRect t="-508" b="-37563"/>
                </a:stretch>
              </a:blipFill>
            </p:spPr>
            <p:txBody>
              <a:bodyPr/>
              <a:lstStyle/>
              <a:p>
                <a:r>
                  <a:rPr lang="en-US">
                    <a:noFill/>
                  </a:rPr>
                  <a:t> </a:t>
                </a:r>
              </a:p>
            </p:txBody>
          </p:sp>
        </mc:Fallback>
      </mc:AlternateContent>
    </p:spTree>
    <p:extLst>
      <p:ext uri="{BB962C8B-B14F-4D97-AF65-F5344CB8AC3E}">
        <p14:creationId xmlns:p14="http://schemas.microsoft.com/office/powerpoint/2010/main" val="49820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3A043B-5562-8C27-2A62-11F8310AE43C}"/>
              </a:ext>
            </a:extLst>
          </p:cNvPr>
          <p:cNvSpPr txBox="1"/>
          <p:nvPr/>
        </p:nvSpPr>
        <p:spPr>
          <a:xfrm>
            <a:off x="-1" y="4314738"/>
            <a:ext cx="6480175" cy="1015663"/>
          </a:xfrm>
          <a:prstGeom prst="rect">
            <a:avLst/>
          </a:prstGeom>
          <a:noFill/>
        </p:spPr>
        <p:txBody>
          <a:bodyPr wrap="square" rtlCol="0">
            <a:spAutoFit/>
          </a:bodyPr>
          <a:lstStyle/>
          <a:p>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4</a:t>
            </a:r>
            <a:r>
              <a:rPr lang="en-DK" sz="1200">
                <a:latin typeface="Times New Roman" panose="02020603050405020304" pitchFamily="18" charset="0"/>
                <a:cs typeface="Times New Roman" panose="02020603050405020304" pitchFamily="18" charset="0"/>
              </a:rPr>
              <a:t> Changes in SynCom compositon upon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inoculation. Bray-Curtis distance NMDS ordination plot performed on the CFU data of the SynCom after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introduction for comparing the effects of time (colors) and the variant of </a:t>
            </a:r>
            <a:r>
              <a:rPr lang="en-DK" sz="1200" i="1">
                <a:latin typeface="Times New Roman" panose="02020603050405020304" pitchFamily="18" charset="0"/>
                <a:cs typeface="Times New Roman" panose="02020603050405020304" pitchFamily="18" charset="0"/>
              </a:rPr>
              <a:t>B. subtilis </a:t>
            </a:r>
            <a:r>
              <a:rPr lang="en-DK" sz="1200">
                <a:latin typeface="Times New Roman" panose="02020603050405020304" pitchFamily="18" charset="0"/>
                <a:cs typeface="Times New Roman" panose="02020603050405020304" pitchFamily="18" charset="0"/>
              </a:rPr>
              <a:t>(shapes) on SynCom composition. The statistical differences were assessed by a PERMANOVA. T</a:t>
            </a:r>
            <a:r>
              <a:rPr lang="en-GB" sz="1200">
                <a:latin typeface="Times New Roman" panose="02020603050405020304" pitchFamily="18" charset="0"/>
                <a:cs typeface="Times New Roman" panose="02020603050405020304" pitchFamily="18" charset="0"/>
              </a:rPr>
              <a:t>h</a:t>
            </a:r>
            <a:r>
              <a:rPr lang="en-DK" sz="1200">
                <a:latin typeface="Times New Roman" panose="02020603050405020304" pitchFamily="18" charset="0"/>
                <a:cs typeface="Times New Roman" panose="02020603050405020304" pitchFamily="18" charset="0"/>
              </a:rPr>
              <a:t>e </a:t>
            </a:r>
            <a:r>
              <a:rPr lang="en-DK" sz="1200" i="1">
                <a:latin typeface="Times New Roman" panose="02020603050405020304" pitchFamily="18" charset="0"/>
                <a:cs typeface="Times New Roman" panose="02020603050405020304" pitchFamily="18" charset="0"/>
              </a:rPr>
              <a:t>P </a:t>
            </a:r>
            <a:r>
              <a:rPr lang="en-DK" sz="1200">
                <a:latin typeface="Times New Roman" panose="02020603050405020304" pitchFamily="18" charset="0"/>
                <a:cs typeface="Times New Roman" panose="02020603050405020304" pitchFamily="18" charset="0"/>
              </a:rPr>
              <a:t>values</a:t>
            </a:r>
            <a:r>
              <a:rPr lang="en-DK" sz="1200" i="1">
                <a:latin typeface="Times New Roman" panose="02020603050405020304" pitchFamily="18" charset="0"/>
                <a:cs typeface="Times New Roman" panose="02020603050405020304" pitchFamily="18" charset="0"/>
              </a:rPr>
              <a:t> </a:t>
            </a:r>
            <a:r>
              <a:rPr lang="en-DK" sz="1200">
                <a:latin typeface="Times New Roman" panose="02020603050405020304" pitchFamily="18" charset="0"/>
                <a:cs typeface="Times New Roman" panose="02020603050405020304" pitchFamily="18" charset="0"/>
              </a:rPr>
              <a:t>and R</a:t>
            </a:r>
            <a:r>
              <a:rPr lang="en-DK" sz="1200" baseline="30000">
                <a:latin typeface="Times New Roman" panose="02020603050405020304" pitchFamily="18" charset="0"/>
                <a:cs typeface="Times New Roman" panose="02020603050405020304" pitchFamily="18" charset="0"/>
              </a:rPr>
              <a:t>2</a:t>
            </a:r>
            <a:r>
              <a:rPr lang="en-DK" sz="1200">
                <a:latin typeface="Times New Roman" panose="02020603050405020304" pitchFamily="18" charset="0"/>
                <a:cs typeface="Times New Roman" panose="02020603050405020304" pitchFamily="18" charset="0"/>
              </a:rPr>
              <a:t> are reported inset the figure.</a:t>
            </a:r>
          </a:p>
        </p:txBody>
      </p:sp>
      <p:pic>
        <p:nvPicPr>
          <p:cNvPr id="3" name="Picture 2" descr="A diagram of different colored dots&#10;&#10;Description automatically generated with medium confidence">
            <a:extLst>
              <a:ext uri="{FF2B5EF4-FFF2-40B4-BE49-F238E27FC236}">
                <a16:creationId xmlns:a16="http://schemas.microsoft.com/office/drawing/2014/main" id="{006B1A46-6862-796C-8138-DD3449F35777}"/>
              </a:ext>
            </a:extLst>
          </p:cNvPr>
          <p:cNvPicPr>
            <a:picLocks noChangeAspect="1"/>
          </p:cNvPicPr>
          <p:nvPr/>
        </p:nvPicPr>
        <p:blipFill>
          <a:blip r:embed="rId2"/>
          <a:stretch>
            <a:fillRect/>
          </a:stretch>
        </p:blipFill>
        <p:spPr>
          <a:xfrm>
            <a:off x="0" y="0"/>
            <a:ext cx="6480175" cy="4314738"/>
          </a:xfrm>
          <a:prstGeom prst="rect">
            <a:avLst/>
          </a:prstGeom>
        </p:spPr>
      </p:pic>
    </p:spTree>
    <p:extLst>
      <p:ext uri="{BB962C8B-B14F-4D97-AF65-F5344CB8AC3E}">
        <p14:creationId xmlns:p14="http://schemas.microsoft.com/office/powerpoint/2010/main" val="639509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E20414-15F5-C67A-570F-D8DD1B25237C}"/>
              </a:ext>
            </a:extLst>
          </p:cNvPr>
          <p:cNvSpPr txBox="1"/>
          <p:nvPr/>
        </p:nvSpPr>
        <p:spPr>
          <a:xfrm>
            <a:off x="121920" y="3569706"/>
            <a:ext cx="6480175" cy="1754326"/>
          </a:xfrm>
          <a:prstGeom prst="rect">
            <a:avLst/>
          </a:prstGeom>
          <a:noFill/>
        </p:spPr>
        <p:txBody>
          <a:bodyPr wrap="square" rtlCol="0">
            <a:spAutoFit/>
          </a:bodyPr>
          <a:lstStyle/>
          <a:p>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5.</a:t>
            </a:r>
            <a:r>
              <a:rPr lang="en-US" sz="1200" kern="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full SynCom and individual SynCom members induce surfactin production both in the bead system and in liquid culture. (A) Surfactin production in the bead system by P5_B1 increased when co-cultivated with the full SynCom compared to pure </a:t>
            </a:r>
            <a:r>
              <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 subtilis</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monoculture. The concentration was estimated from the last day of sampling in the </a:t>
            </a:r>
            <a:r>
              <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 subtilis</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SynCom co-cultivation experiment. The letters represent significant differences (t-test, </a:t>
            </a:r>
            <a:r>
              <a:rPr lang="en-US" sz="1200"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0.00317) (B) Changes in surfactin production when P5_B1 was supplemented with free-cell supernatants obtained from individual SynCom members and the full SynCom in liquid cultures. In both experiments, surfactin production was quantified by UHPLC, and three replicates (n = 3) were performed per treatment. </a:t>
            </a:r>
          </a:p>
          <a:p>
            <a:endParaRPr lang="en-DK" sz="1200" b="1">
              <a:latin typeface="Times New Roman" panose="02020603050405020304" pitchFamily="18" charset="0"/>
              <a:cs typeface="Times New Roman" panose="02020603050405020304" pitchFamily="18" charset="0"/>
            </a:endParaRPr>
          </a:p>
        </p:txBody>
      </p:sp>
      <p:pic>
        <p:nvPicPr>
          <p:cNvPr id="3" name="Picture 2" descr="A screenshot of a graph&#10;&#10;Description automatically generated">
            <a:extLst>
              <a:ext uri="{FF2B5EF4-FFF2-40B4-BE49-F238E27FC236}">
                <a16:creationId xmlns:a16="http://schemas.microsoft.com/office/drawing/2014/main" id="{CFA8EA3D-C800-1B24-38D5-87CE4407ED7F}"/>
              </a:ext>
            </a:extLst>
          </p:cNvPr>
          <p:cNvPicPr>
            <a:picLocks noChangeAspect="1"/>
          </p:cNvPicPr>
          <p:nvPr/>
        </p:nvPicPr>
        <p:blipFill>
          <a:blip r:embed="rId2"/>
          <a:stretch>
            <a:fillRect/>
          </a:stretch>
        </p:blipFill>
        <p:spPr>
          <a:xfrm>
            <a:off x="0" y="222069"/>
            <a:ext cx="6480175" cy="2986584"/>
          </a:xfrm>
          <a:prstGeom prst="rect">
            <a:avLst/>
          </a:prstGeom>
        </p:spPr>
      </p:pic>
    </p:spTree>
    <p:extLst>
      <p:ext uri="{BB962C8B-B14F-4D97-AF65-F5344CB8AC3E}">
        <p14:creationId xmlns:p14="http://schemas.microsoft.com/office/powerpoint/2010/main" val="753715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D21CC540-7F86-732A-B260-8A19137B271B}"/>
              </a:ext>
            </a:extLst>
          </p:cNvPr>
          <p:cNvSpPr txBox="1"/>
          <p:nvPr/>
        </p:nvSpPr>
        <p:spPr>
          <a:xfrm>
            <a:off x="0" y="3839016"/>
            <a:ext cx="6480174" cy="2215991"/>
          </a:xfrm>
          <a:prstGeom prst="rect">
            <a:avLst/>
          </a:prstGeom>
          <a:noFill/>
        </p:spPr>
        <p:txBody>
          <a:bodyPr wrap="square" rtlCol="0">
            <a:spAutoFit/>
          </a:bodyPr>
          <a:lstStyle/>
          <a:p>
            <a:pPr algn="just"/>
            <a:r>
              <a:rPr lang="en-US" sz="1200">
                <a:latin typeface="Times New Roman" panose="02020603050405020304" pitchFamily="18" charset="0"/>
                <a:cs typeface="Times New Roman" panose="02020603050405020304" pitchFamily="18" charset="0"/>
              </a:rPr>
              <a:t>Figure 6 Untargeted metabolic analysis revealed extensive metabolic changes in the co-cultivation experiments. (A) A heatmap visualization based on the significantly more abundant chemical features (m/z) in the co-cultivation experiments. A set of chemical features (m/z), related to ornithine lipids (OLS) were strongly modulated in the presence of surfactin producer (WT and </a:t>
            </a:r>
            <a:r>
              <a:rPr lang="en-US" sz="1200" i="1" err="1">
                <a:latin typeface="Times New Roman" panose="02020603050405020304" pitchFamily="18" charset="0"/>
                <a:cs typeface="Times New Roman" panose="02020603050405020304" pitchFamily="18" charset="0"/>
              </a:rPr>
              <a:t>pps</a:t>
            </a:r>
            <a:r>
              <a:rPr lang="en-US" sz="1200" err="1">
                <a:latin typeface="Times New Roman" panose="02020603050405020304" pitchFamily="18" charset="0"/>
                <a:cs typeface="Times New Roman" panose="02020603050405020304" pitchFamily="18" charset="0"/>
              </a:rPr>
              <a:t>C</a:t>
            </a:r>
            <a:r>
              <a:rPr lang="en-US" sz="1200">
                <a:latin typeface="Times New Roman" panose="02020603050405020304" pitchFamily="18" charset="0"/>
                <a:cs typeface="Times New Roman" panose="02020603050405020304" pitchFamily="18" charset="0"/>
              </a:rPr>
              <a:t>) (Upper brackets). Similarly, m/z associated with surfactin isoforms were detected in the system (Bottom brackets). (B) Changes in the SynCom chemical features when supplemented with pure surfactin. The visualization shows the variation over the time (24, 48, and 72 h) of the main chemical features produced by the SynCom. Similarly, the same group, OLS-lipids, were down-produced in the presence of pure surfactin (upper brackets). The heatmaps were made on the feature abundances retrieved from the ESI-MSI chromatogram (n=3). </a:t>
            </a:r>
            <a:endParaRPr lang="en-DK" sz="1200">
              <a:latin typeface="Times New Roman" panose="02020603050405020304" pitchFamily="18" charset="0"/>
              <a:cs typeface="Times New Roman" panose="02020603050405020304" pitchFamily="18" charset="0"/>
            </a:endParaRPr>
          </a:p>
          <a:p>
            <a:endParaRPr lang="en-DK">
              <a:latin typeface="Times New Roman" panose="02020603050405020304" pitchFamily="18" charset="0"/>
              <a:cs typeface="Times New Roman" panose="02020603050405020304" pitchFamily="18" charset="0"/>
            </a:endParaRPr>
          </a:p>
        </p:txBody>
      </p:sp>
      <p:pic>
        <p:nvPicPr>
          <p:cNvPr id="3" name="Picture 2" descr="A comparison of a diagram&#10;&#10;Description automatically generated with medium confidence">
            <a:extLst>
              <a:ext uri="{FF2B5EF4-FFF2-40B4-BE49-F238E27FC236}">
                <a16:creationId xmlns:a16="http://schemas.microsoft.com/office/drawing/2014/main" id="{36E88B0D-B2FB-4974-D34E-636638AA4649}"/>
              </a:ext>
            </a:extLst>
          </p:cNvPr>
          <p:cNvPicPr>
            <a:picLocks noChangeAspect="1"/>
          </p:cNvPicPr>
          <p:nvPr/>
        </p:nvPicPr>
        <p:blipFill>
          <a:blip r:embed="rId2"/>
          <a:stretch>
            <a:fillRect/>
          </a:stretch>
        </p:blipFill>
        <p:spPr>
          <a:xfrm>
            <a:off x="0" y="0"/>
            <a:ext cx="6480175" cy="3683541"/>
          </a:xfrm>
          <a:prstGeom prst="rect">
            <a:avLst/>
          </a:prstGeom>
        </p:spPr>
      </p:pic>
    </p:spTree>
    <p:extLst>
      <p:ext uri="{BB962C8B-B14F-4D97-AF65-F5344CB8AC3E}">
        <p14:creationId xmlns:p14="http://schemas.microsoft.com/office/powerpoint/2010/main" val="163369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CBA7A6-14A8-EEF5-868D-04F7CDEB651E}"/>
              </a:ext>
            </a:extLst>
          </p:cNvPr>
          <p:cNvSpPr txBox="1"/>
          <p:nvPr/>
        </p:nvSpPr>
        <p:spPr>
          <a:xfrm>
            <a:off x="0" y="6716536"/>
            <a:ext cx="6480174" cy="2769989"/>
          </a:xfrm>
          <a:prstGeom prst="rect">
            <a:avLst/>
          </a:prstGeom>
          <a:noFill/>
        </p:spPr>
        <p:txBody>
          <a:bodyPr wrap="square" rtlCol="0">
            <a:spAutoFit/>
          </a:bodyPr>
          <a:lstStyle/>
          <a:p>
            <a:pPr algn="just"/>
            <a:r>
              <a:rPr lang="en-US" sz="1200">
                <a:latin typeface="Optima" panose="02000503060000020004" pitchFamily="2" charset="0"/>
              </a:rPr>
              <a:t>Figure 7 </a:t>
            </a:r>
            <a:r>
              <a:rPr lang="en-US" sz="1200" i="1">
                <a:latin typeface="Optima" panose="02000503060000020004" pitchFamily="2" charset="0"/>
              </a:rPr>
              <a:t>B. subtilis </a:t>
            </a:r>
            <a:r>
              <a:rPr lang="en-US" sz="1200">
                <a:latin typeface="Optima" panose="02000503060000020004" pitchFamily="2" charset="0"/>
              </a:rPr>
              <a:t>P5_B1 establishment in different publicly </a:t>
            </a:r>
            <a:r>
              <a:rPr lang="en-US" sz="1200" err="1">
                <a:latin typeface="Optima" panose="02000503060000020004" pitchFamily="2" charset="0"/>
              </a:rPr>
              <a:t>avalaible</a:t>
            </a:r>
            <a:r>
              <a:rPr lang="en-US" sz="1200">
                <a:latin typeface="Optima" panose="02000503060000020004" pitchFamily="2" charset="0"/>
              </a:rPr>
              <a:t> </a:t>
            </a:r>
            <a:r>
              <a:rPr lang="en-US" sz="1200" err="1">
                <a:latin typeface="Optima" panose="02000503060000020004" pitchFamily="2" charset="0"/>
              </a:rPr>
              <a:t>SynComs</a:t>
            </a:r>
            <a:r>
              <a:rPr lang="en-US" sz="1200">
                <a:latin typeface="Optima" panose="02000503060000020004" pitchFamily="2" charset="0"/>
              </a:rPr>
              <a:t>. The WT and its derivate mutant impaired in surfactin production (</a:t>
            </a:r>
            <a:r>
              <a:rPr lang="en-US" sz="1200" i="1" err="1">
                <a:latin typeface="Optima" panose="02000503060000020004" pitchFamily="2" charset="0"/>
              </a:rPr>
              <a:t>srfAC</a:t>
            </a:r>
            <a:r>
              <a:rPr lang="en-US" sz="1200">
                <a:latin typeface="Optima" panose="02000503060000020004" pitchFamily="2" charset="0"/>
              </a:rPr>
              <a:t>) were co-cultured with different SynCom at decreasing ratios (see Methods and SI for details). The </a:t>
            </a:r>
            <a:r>
              <a:rPr lang="en-US" sz="1200" i="1" err="1">
                <a:latin typeface="Optima" panose="02000503060000020004" pitchFamily="2" charset="0"/>
              </a:rPr>
              <a:t>gfp</a:t>
            </a:r>
            <a:r>
              <a:rPr lang="en-US" sz="1200">
                <a:latin typeface="Optima" panose="02000503060000020004" pitchFamily="2" charset="0"/>
              </a:rPr>
              <a:t> signal was used as proxy for </a:t>
            </a:r>
            <a:r>
              <a:rPr lang="en-US" sz="1200" i="1">
                <a:latin typeface="Optima" panose="02000503060000020004" pitchFamily="2" charset="0"/>
              </a:rPr>
              <a:t>Bacillus</a:t>
            </a:r>
            <a:r>
              <a:rPr lang="en-US" sz="1200">
                <a:latin typeface="Optima" panose="02000503060000020004" pitchFamily="2" charset="0"/>
              </a:rPr>
              <a:t> establishment in the co-cultures during 24h incubation period. The area under the curve (AUC) ratio (</a:t>
            </a:r>
            <a:r>
              <a:rPr lang="en-US" sz="1200" i="1">
                <a:latin typeface="Optima" panose="02000503060000020004" pitchFamily="2" charset="0"/>
              </a:rPr>
              <a:t>B. subtilis </a:t>
            </a:r>
            <a:r>
              <a:rPr lang="en-US" sz="1200">
                <a:latin typeface="Optima" panose="02000503060000020004" pitchFamily="2" charset="0"/>
              </a:rPr>
              <a:t>growth in co-culture in each SynCom dilution to </a:t>
            </a:r>
            <a:r>
              <a:rPr lang="en-US" sz="1200" i="1">
                <a:latin typeface="Optima" panose="02000503060000020004" pitchFamily="2" charset="0"/>
              </a:rPr>
              <a:t>B. subtilis </a:t>
            </a:r>
            <a:r>
              <a:rPr lang="en-US" sz="1200">
                <a:latin typeface="Optima" panose="02000503060000020004" pitchFamily="2" charset="0"/>
              </a:rPr>
              <a:t>growth in monoculture) was used as </a:t>
            </a:r>
            <a:r>
              <a:rPr lang="en-US" sz="1200" i="1">
                <a:latin typeface="Optima" panose="02000503060000020004" pitchFamily="2" charset="0"/>
              </a:rPr>
              <a:t>B. subtilis </a:t>
            </a:r>
            <a:r>
              <a:rPr lang="en-US" sz="1200">
                <a:latin typeface="Optima" panose="02000503060000020004" pitchFamily="2" charset="0"/>
              </a:rPr>
              <a:t>establishment parameter. “*” indicates that the value of the AUC ratio was significant and its position denoted which strain had a higher value (</a:t>
            </a:r>
            <a:r>
              <a:rPr lang="en-US" sz="1200" i="1">
                <a:latin typeface="Optima" panose="02000503060000020004" pitchFamily="2" charset="0"/>
              </a:rPr>
              <a:t>P</a:t>
            </a:r>
            <a:r>
              <a:rPr lang="en-US" sz="1200">
                <a:latin typeface="Optima" panose="02000503060000020004" pitchFamily="2" charset="0"/>
              </a:rPr>
              <a:t>&lt;0.05, Student’s t-test adjusted for multiple testing by the </a:t>
            </a:r>
            <a:r>
              <a:rPr lang="en-US" sz="1200" err="1">
                <a:latin typeface="Optima" panose="02000503060000020004" pitchFamily="2" charset="0"/>
              </a:rPr>
              <a:t>Benjamini</a:t>
            </a:r>
            <a:r>
              <a:rPr lang="en-US" sz="1200">
                <a:latin typeface="Optima" panose="02000503060000020004" pitchFamily="2" charset="0"/>
              </a:rPr>
              <a:t>-Hochberg method). </a:t>
            </a:r>
          </a:p>
          <a:p>
            <a:pPr algn="just"/>
            <a:endParaRPr lang="en-US" sz="1200">
              <a:latin typeface="Optima" panose="02000503060000020004" pitchFamily="2" charset="0"/>
            </a:endParaRPr>
          </a:p>
          <a:p>
            <a:pPr algn="just"/>
            <a:endParaRPr lang="en-US" sz="1200">
              <a:latin typeface="Optima" panose="02000503060000020004" pitchFamily="2" charset="0"/>
            </a:endParaRPr>
          </a:p>
          <a:p>
            <a:pPr algn="just"/>
            <a:endParaRPr lang="en-US" sz="1200">
              <a:latin typeface="Optima" panose="02000503060000020004" pitchFamily="2" charset="0"/>
            </a:endParaRPr>
          </a:p>
          <a:p>
            <a:pPr algn="just"/>
            <a:endParaRPr lang="en-US" sz="1200">
              <a:latin typeface="Optima" panose="02000503060000020004" pitchFamily="2" charset="0"/>
            </a:endParaRPr>
          </a:p>
          <a:p>
            <a:pPr algn="just"/>
            <a:endParaRPr lang="en-US" sz="1200">
              <a:latin typeface="Optima" panose="02000503060000020004" pitchFamily="2" charset="0"/>
            </a:endParaRPr>
          </a:p>
          <a:p>
            <a:endParaRPr lang="en-DK"/>
          </a:p>
        </p:txBody>
      </p:sp>
      <p:pic>
        <p:nvPicPr>
          <p:cNvPr id="2" name="Picture 1">
            <a:extLst>
              <a:ext uri="{FF2B5EF4-FFF2-40B4-BE49-F238E27FC236}">
                <a16:creationId xmlns:a16="http://schemas.microsoft.com/office/drawing/2014/main" id="{F0046211-C0BE-D9FF-C459-8DB8A2DC3DF1}"/>
              </a:ext>
            </a:extLst>
          </p:cNvPr>
          <p:cNvPicPr>
            <a:picLocks noChangeAspect="1"/>
          </p:cNvPicPr>
          <p:nvPr/>
        </p:nvPicPr>
        <p:blipFill>
          <a:blip r:embed="rId2"/>
          <a:stretch>
            <a:fillRect/>
          </a:stretch>
        </p:blipFill>
        <p:spPr>
          <a:xfrm>
            <a:off x="0" y="134471"/>
            <a:ext cx="6480175" cy="6582065"/>
          </a:xfrm>
          <a:prstGeom prst="rect">
            <a:avLst/>
          </a:prstGeom>
        </p:spPr>
      </p:pic>
    </p:spTree>
    <p:extLst>
      <p:ext uri="{BB962C8B-B14F-4D97-AF65-F5344CB8AC3E}">
        <p14:creationId xmlns:p14="http://schemas.microsoft.com/office/powerpoint/2010/main" val="3056586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C83050-1F6E-010B-6747-E99ACE8C963C}"/>
              </a:ext>
            </a:extLst>
          </p:cNvPr>
          <p:cNvSpPr txBox="1"/>
          <p:nvPr/>
        </p:nvSpPr>
        <p:spPr>
          <a:xfrm>
            <a:off x="1" y="5137281"/>
            <a:ext cx="6480174" cy="1384995"/>
          </a:xfrm>
          <a:prstGeom prst="rect">
            <a:avLst/>
          </a:prstGeom>
          <a:noFill/>
        </p:spPr>
        <p:txBody>
          <a:bodyPr wrap="square" rtlCol="0">
            <a:spAutoFit/>
          </a:bodyPr>
          <a:lstStyle/>
          <a:p>
            <a:pPr algn="just"/>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S1</a:t>
            </a:r>
            <a:r>
              <a:rPr lang="en-DK" sz="1200">
                <a:latin typeface="Times New Roman" panose="02020603050405020304" pitchFamily="18" charset="0"/>
                <a:cs typeface="Times New Roman" panose="02020603050405020304" pitchFamily="18" charset="0"/>
              </a:rPr>
              <a:t>. A stable, trackable simplified bacterial synthetic community (SynCom) for studying chemical ecology. Overnight cultures of the four members were mixed and propagated in the hydrogel matrix. The abundance of each member was differentially determined as colony-forming units per gram of beads. (A). Population dynamics of each member over time. (B) Members abundances are represented as the proportion occupied by each member related to the total biomass in the system. (C) The colony morphology of the SynCom members allows us to differentially estimate their population in co-cultures. Error bars indicate standard deviation (n=3). </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F3273321-F2B6-673B-64BC-0561994FEE86}"/>
              </a:ext>
            </a:extLst>
          </p:cNvPr>
          <p:cNvPicPr>
            <a:picLocks noChangeAspect="1"/>
          </p:cNvPicPr>
          <p:nvPr/>
        </p:nvPicPr>
        <p:blipFill>
          <a:blip r:embed="rId3"/>
          <a:stretch>
            <a:fillRect/>
          </a:stretch>
        </p:blipFill>
        <p:spPr>
          <a:xfrm>
            <a:off x="0" y="27082"/>
            <a:ext cx="6480175" cy="4842501"/>
          </a:xfrm>
          <a:prstGeom prst="rect">
            <a:avLst/>
          </a:prstGeom>
        </p:spPr>
      </p:pic>
    </p:spTree>
    <p:extLst>
      <p:ext uri="{BB962C8B-B14F-4D97-AF65-F5344CB8AC3E}">
        <p14:creationId xmlns:p14="http://schemas.microsoft.com/office/powerpoint/2010/main" val="2181403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C952825-F5A3-BA4C-B03F-31019EEB3874}"/>
              </a:ext>
            </a:extLst>
          </p:cNvPr>
          <p:cNvSpPr txBox="1"/>
          <p:nvPr/>
        </p:nvSpPr>
        <p:spPr>
          <a:xfrm>
            <a:off x="0" y="4694371"/>
            <a:ext cx="6480174" cy="1569660"/>
          </a:xfrm>
          <a:prstGeom prst="rect">
            <a:avLst/>
          </a:prstGeom>
          <a:noFill/>
        </p:spPr>
        <p:txBody>
          <a:bodyPr wrap="square" rtlCol="0">
            <a:spAutoFit/>
          </a:bodyPr>
          <a:lstStyle/>
          <a:p>
            <a:r>
              <a:rPr lang="en-DK" sz="1200">
                <a:latin typeface="Times New Roman" panose="02020603050405020304" pitchFamily="18" charset="0"/>
                <a:cs typeface="Times New Roman" panose="02020603050405020304" pitchFamily="18" charset="0"/>
              </a:rPr>
              <a:t>Fig</a:t>
            </a:r>
            <a:r>
              <a:rPr lang="da-DK" sz="1200">
                <a:latin typeface="Times New Roman" panose="02020603050405020304" pitchFamily="18" charset="0"/>
                <a:cs typeface="Times New Roman" panose="02020603050405020304" pitchFamily="18" charset="0"/>
              </a:rPr>
              <a:t>ure S2 </a:t>
            </a:r>
            <a:r>
              <a:rPr lang="en-US" sz="1200">
                <a:solidFill>
                  <a:srgbClr val="000000"/>
                </a:solidFill>
                <a:effectLst/>
                <a:latin typeface="Times New Roman" panose="02020603050405020304" pitchFamily="18" charset="0"/>
                <a:cs typeface="Times New Roman" panose="02020603050405020304" pitchFamily="18" charset="0"/>
              </a:rPr>
              <a:t>Raw counts (CFU/g) of each SynCom member when challenged with the different </a:t>
            </a:r>
            <a:r>
              <a:rPr lang="en-US" sz="1200" i="1">
                <a:solidFill>
                  <a:srgbClr val="000000"/>
                </a:solidFill>
                <a:effectLst/>
                <a:latin typeface="Times New Roman" panose="02020603050405020304" pitchFamily="18" charset="0"/>
                <a:cs typeface="Times New Roman" panose="02020603050405020304" pitchFamily="18" charset="0"/>
              </a:rPr>
              <a:t>B. subtilis </a:t>
            </a:r>
            <a:r>
              <a:rPr lang="en-US" sz="1200">
                <a:solidFill>
                  <a:srgbClr val="000000"/>
                </a:solidFill>
                <a:effectLst/>
                <a:latin typeface="Times New Roman" panose="02020603050405020304" pitchFamily="18" charset="0"/>
                <a:cs typeface="Times New Roman" panose="02020603050405020304" pitchFamily="18" charset="0"/>
              </a:rPr>
              <a:t>variants. These raw counts were used to generate the p</a:t>
            </a:r>
            <a:r>
              <a:rPr lang="en-US" sz="1200">
                <a:solidFill>
                  <a:srgbClr val="000000"/>
                </a:solidFill>
                <a:latin typeface="Times New Roman" panose="02020603050405020304" pitchFamily="18" charset="0"/>
                <a:cs typeface="Times New Roman" panose="02020603050405020304" pitchFamily="18" charset="0"/>
              </a:rPr>
              <a:t>lot showing the SynCom composition over time as the proportion occupied by each member in</a:t>
            </a:r>
            <a:r>
              <a:rPr lang="en-US" sz="1200">
                <a:solidFill>
                  <a:srgbClr val="000000"/>
                </a:solidFill>
                <a:effectLst/>
                <a:latin typeface="Times New Roman" panose="02020603050405020304" pitchFamily="18" charset="0"/>
                <a:cs typeface="Times New Roman" panose="02020603050405020304" pitchFamily="18" charset="0"/>
              </a:rPr>
              <a:t> the Fig 2A. Each line represents a SynCom member and the point the mean and the standard deviation (n=3)</a:t>
            </a: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a:p>
            <a:pPr algn="just"/>
            <a:endParaRPr lang="en-DK" sz="1200">
              <a:latin typeface="Times New Roman" panose="02020603050405020304" pitchFamily="18" charset="0"/>
              <a:cs typeface="Times New Roman" panose="02020603050405020304" pitchFamily="18" charset="0"/>
            </a:endParaRPr>
          </a:p>
        </p:txBody>
      </p:sp>
      <p:pic>
        <p:nvPicPr>
          <p:cNvPr id="6" name="Picture 5" descr="A group of graphs showing different types of data&#10;&#10;Description automatically generated">
            <a:extLst>
              <a:ext uri="{FF2B5EF4-FFF2-40B4-BE49-F238E27FC236}">
                <a16:creationId xmlns:a16="http://schemas.microsoft.com/office/drawing/2014/main" id="{BF6D16FD-5BA4-8795-3ECD-84EBE5DD72F5}"/>
              </a:ext>
            </a:extLst>
          </p:cNvPr>
          <p:cNvPicPr>
            <a:picLocks noChangeAspect="1"/>
          </p:cNvPicPr>
          <p:nvPr/>
        </p:nvPicPr>
        <p:blipFill>
          <a:blip r:embed="rId2"/>
          <a:stretch>
            <a:fillRect/>
          </a:stretch>
        </p:blipFill>
        <p:spPr>
          <a:xfrm>
            <a:off x="-1" y="63623"/>
            <a:ext cx="6480175" cy="4305168"/>
          </a:xfrm>
          <a:prstGeom prst="rect">
            <a:avLst/>
          </a:prstGeom>
        </p:spPr>
      </p:pic>
    </p:spTree>
    <p:extLst>
      <p:ext uri="{BB962C8B-B14F-4D97-AF65-F5344CB8AC3E}">
        <p14:creationId xmlns:p14="http://schemas.microsoft.com/office/powerpoint/2010/main" val="28539675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TotalTime>
  <Words>1641</Words>
  <Application>Microsoft Macintosh PowerPoint</Application>
  <PresentationFormat>Custom</PresentationFormat>
  <Paragraphs>27</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 Math</vt:lpstr>
      <vt:lpstr>Optima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 NEFTALY LOZANO ANDRADE</dc:creator>
  <cp:lastModifiedBy>Carlos Neftaly Lozano Andrade</cp:lastModifiedBy>
  <cp:revision>2</cp:revision>
  <cp:lastPrinted>2024-12-17T11:12:15Z</cp:lastPrinted>
  <dcterms:created xsi:type="dcterms:W3CDTF">2022-06-24T08:37:26Z</dcterms:created>
  <dcterms:modified xsi:type="dcterms:W3CDTF">2024-12-17T16:08:53Z</dcterms:modified>
</cp:coreProperties>
</file>